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92" r:id="rId4"/>
    <p:sldId id="257" r:id="rId5"/>
    <p:sldId id="295" r:id="rId6"/>
    <p:sldId id="296" r:id="rId7"/>
    <p:sldId id="297" r:id="rId8"/>
    <p:sldId id="261" r:id="rId9"/>
    <p:sldId id="265" r:id="rId10"/>
    <p:sldId id="266" r:id="rId11"/>
    <p:sldId id="268" r:id="rId12"/>
    <p:sldId id="287" r:id="rId13"/>
    <p:sldId id="299" r:id="rId14"/>
    <p:sldId id="262" r:id="rId15"/>
    <p:sldId id="300" r:id="rId16"/>
    <p:sldId id="301" r:id="rId17"/>
    <p:sldId id="291" r:id="rId18"/>
    <p:sldId id="270" r:id="rId19"/>
    <p:sldId id="272" r:id="rId20"/>
    <p:sldId id="271" r:id="rId21"/>
    <p:sldId id="307" r:id="rId22"/>
    <p:sldId id="304" r:id="rId23"/>
    <p:sldId id="289" r:id="rId24"/>
    <p:sldId id="30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CCFF33"/>
    <a:srgbClr val="99FF66"/>
    <a:srgbClr val="CCFF99"/>
    <a:srgbClr val="70AC2E"/>
    <a:srgbClr val="FFFF99"/>
    <a:srgbClr val="DDDDDD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44" autoAdjust="0"/>
  </p:normalViewPr>
  <p:slideViewPr>
    <p:cSldViewPr>
      <p:cViewPr varScale="1">
        <p:scale>
          <a:sx n="88" d="100"/>
          <a:sy n="88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/>
              </a:solidFill>
              <a:ln w="38100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lt1"/>
              </a:solidFill>
              <a:ln w="381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</c:chart>
  <c:spPr>
    <a:ln w="28575"/>
  </c:spPr>
  <c:txPr>
    <a:bodyPr/>
    <a:lstStyle/>
    <a:p>
      <a:pPr>
        <a:defRPr sz="1800"/>
      </a:pPr>
      <a:endParaRPr lang="ko-KR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0.34823</cdr:x>
      <cdr:y>0.10101</cdr:y>
    </cdr:from>
    <cdr:to>
      <cdr:x>0.51297</cdr:x>
      <cdr:y>0.26372</cdr:y>
    </cdr:to>
    <cdr:pic>
      <cdr:nvPicPr>
        <cdr:cNvPr id="9" name="그림 8" descr="교사상담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59832" y="692696"/>
          <a:ext cx="1447598" cy="111590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  <cdr:relSizeAnchor xmlns:cdr="http://schemas.openxmlformats.org/drawingml/2006/chartDrawing">
    <cdr:from>
      <cdr:x>0.46296</cdr:x>
      <cdr:y>0.815</cdr:y>
    </cdr:from>
    <cdr:to>
      <cdr:x>0.5481</cdr:x>
      <cdr:y>0.95817</cdr:y>
    </cdr:to>
    <cdr:pic>
      <cdr:nvPicPr>
        <cdr:cNvPr id="22" name="그림 21" descr="미안해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 l="7691" r="30770" b="18815"/>
        <a:stretch xmlns:a="http://schemas.openxmlformats.org/drawingml/2006/main">
          <a:fillRect/>
        </a:stretch>
      </cdr:blipFill>
      <cdr:spPr>
        <a:xfrm xmlns:a="http://schemas.openxmlformats.org/drawingml/2006/main">
          <a:off x="4067944" y="5589240"/>
          <a:ext cx="748103" cy="9818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  <cdr:relSizeAnchor xmlns:cdr="http://schemas.openxmlformats.org/drawingml/2006/chartDrawing">
    <cdr:from>
      <cdr:x>0.3974</cdr:x>
      <cdr:y>0.626</cdr:y>
    </cdr:from>
    <cdr:to>
      <cdr:x>0.46296</cdr:x>
      <cdr:y>0.815</cdr:y>
    </cdr:to>
    <cdr:grpSp>
      <cdr:nvGrpSpPr>
        <cdr:cNvPr id="25" name="그룹 24"/>
        <cdr:cNvGrpSpPr/>
      </cdr:nvGrpSpPr>
      <cdr:grpSpPr>
        <a:xfrm xmlns:a="http://schemas.openxmlformats.org/drawingml/2006/main">
          <a:off x="3491891" y="4293108"/>
          <a:ext cx="576065" cy="1296162"/>
          <a:chOff x="3786182" y="4071942"/>
          <a:chExt cx="571504" cy="1000132"/>
        </a:xfrm>
      </cdr:grpSpPr>
      <cdr:sp macro="" textlink="">
        <cdr:nvSpPr>
          <cdr:cNvPr id="23" name="모서리가 둥근 사각형 설명선 22"/>
          <cdr:cNvSpPr/>
        </cdr:nvSpPr>
        <cdr:spPr>
          <a:xfrm xmlns:a="http://schemas.openxmlformats.org/drawingml/2006/main">
            <a:off x="3786182" y="4071942"/>
            <a:ext cx="571504" cy="1000132"/>
          </a:xfrm>
          <a:prstGeom xmlns:a="http://schemas.openxmlformats.org/drawingml/2006/main" prst="wedgeRoundRectCallout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ko-KR"/>
          </a:p>
        </cdr:txBody>
      </cdr:sp>
      <cdr:sp macro="" textlink="">
        <cdr:nvSpPr>
          <cdr:cNvPr id="24" name="TextBox 23"/>
          <cdr:cNvSpPr txBox="1"/>
        </cdr:nvSpPr>
        <cdr:spPr>
          <a:xfrm xmlns:a="http://schemas.openxmlformats.org/drawingml/2006/main">
            <a:off x="3857620" y="4143380"/>
            <a:ext cx="357190" cy="85725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/>
          <a:p xmlns:a="http://schemas.openxmlformats.org/drawingml/2006/main">
            <a:r>
              <a:rPr lang="ko-KR" altLang="en-US" sz="2000" b="1" dirty="0" smtClean="0"/>
              <a:t>그만해</a:t>
            </a:r>
            <a:endParaRPr lang="ko-KR" altLang="en-US" sz="1800" b="1" dirty="0"/>
          </a:p>
        </cdr:txBody>
      </cdr:sp>
    </cdr:grpSp>
  </cdr:relSizeAnchor>
  <cdr:relSizeAnchor xmlns:cdr="http://schemas.openxmlformats.org/drawingml/2006/chartDrawing">
    <cdr:from>
      <cdr:x>0.15974</cdr:x>
      <cdr:y>0.5525</cdr:y>
    </cdr:from>
    <cdr:to>
      <cdr:x>0.30725</cdr:x>
      <cdr:y>0.69426</cdr:y>
    </cdr:to>
    <cdr:pic>
      <cdr:nvPicPr>
        <cdr:cNvPr id="8" name="그림 7" descr="고자질 엄마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 r="23637" b="1640"/>
        <a:stretch xmlns:a="http://schemas.openxmlformats.org/drawingml/2006/main">
          <a:fillRect/>
        </a:stretch>
      </cdr:blipFill>
      <cdr:spPr>
        <a:xfrm xmlns:a="http://schemas.openxmlformats.org/drawingml/2006/main">
          <a:off x="1403648" y="3789040"/>
          <a:ext cx="1296143" cy="9721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0.48754</cdr:x>
      <cdr:y>0.03801</cdr:y>
    </cdr:from>
    <cdr:to>
      <cdr:x>0.56162</cdr:x>
      <cdr:y>0.13292</cdr:y>
    </cdr:to>
    <cdr:pic>
      <cdr:nvPicPr>
        <cdr:cNvPr id="19" name="그림 18" descr="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283968" y="260648"/>
          <a:ext cx="650905" cy="6509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0.63815</cdr:x>
      <cdr:y>0.34464</cdr:y>
    </cdr:from>
    <cdr:to>
      <cdr:x>0.74603</cdr:x>
      <cdr:y>0.4894</cdr:y>
    </cdr:to>
    <cdr:pic>
      <cdr:nvPicPr>
        <cdr:cNvPr id="21" name="그림 20" descr="안돼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rcRect xmlns:a="http://schemas.openxmlformats.org/drawingml/2006/main" l="13332" r="20001" b="26667"/>
        <a:stretch xmlns:a="http://schemas.openxmlformats.org/drawingml/2006/main">
          <a:fillRect/>
        </a:stretch>
      </cdr:blipFill>
      <cdr:spPr>
        <a:xfrm xmlns:a="http://schemas.openxmlformats.org/drawingml/2006/main" rot="18124466">
          <a:off x="5584946" y="2385947"/>
          <a:ext cx="992751" cy="94793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  <cdr:relSizeAnchor xmlns:cdr="http://schemas.openxmlformats.org/drawingml/2006/chartDrawing">
    <cdr:from>
      <cdr:x>0.12696</cdr:x>
      <cdr:y>0.4475</cdr:y>
    </cdr:from>
    <cdr:to>
      <cdr:x>0.25808</cdr:x>
      <cdr:y>0.53144</cdr:y>
    </cdr:to>
    <cdr:pic>
      <cdr:nvPicPr>
        <cdr:cNvPr id="28" name="그림 15" descr="또래상담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1115616" y="3068960"/>
          <a:ext cx="1152128" cy="575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C820-8319-488B-A9FE-B75870BE5262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B9C4-F83A-4428-A43D-309A1477FF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A167-ADB3-40AA-8F2C-B4CE3F894352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893C5-4B05-4865-8163-8B02AAFE87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CFAAC-FD34-4D23-A80F-3F01CFA4C73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950" y="152400"/>
            <a:ext cx="8194675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44488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44488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44488"/>
          </a:xfrm>
        </p:spPr>
        <p:txBody>
          <a:bodyPr/>
          <a:lstStyle>
            <a:lvl1pPr>
              <a:defRPr/>
            </a:lvl1pPr>
          </a:lstStyle>
          <a:p>
            <a:fld id="{D9B56772-EA01-4F50-A805-7D5E178EC3D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950" y="152400"/>
            <a:ext cx="8194675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344488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44488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44488"/>
          </a:xfrm>
        </p:spPr>
        <p:txBody>
          <a:bodyPr/>
          <a:lstStyle>
            <a:lvl1pPr>
              <a:defRPr/>
            </a:lvl1pPr>
          </a:lstStyle>
          <a:p>
            <a:fld id="{6754A360-02C9-4A89-B6B2-5EECD128DBC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A454D8D-D7CC-40C1-A104-BE5D7B027517}" type="datetimeFigureOut">
              <a:rPr lang="ko-KR" altLang="en-US" smtClean="0"/>
              <a:pPr/>
              <a:t>2012-05-04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58DEC8-9534-4388-877A-E3AACD59BE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8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5" Type="http://schemas.openxmlformats.org/officeDocument/2006/relationships/image" Target="../media/image34.jpe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418" y="2481858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/>
            </a:r>
            <a:br>
              <a:rPr lang="ko-KR" altLang="en-US" sz="3200" dirty="0">
                <a:latin typeface="HY강B" pitchFamily="18" charset="-127"/>
                <a:ea typeface="HY강B" pitchFamily="18" charset="-127"/>
              </a:rPr>
            </a:b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상황중심 갈등해결 프로그램이 </a:t>
            </a:r>
            <a:br>
              <a:rPr lang="ko-KR" altLang="en-US" sz="3200" dirty="0">
                <a:latin typeface="HY강B" pitchFamily="18" charset="-127"/>
                <a:ea typeface="HY강B" pitchFamily="18" charset="-127"/>
              </a:rPr>
            </a:b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중학교 특수학급 지적장애 학생의 </a:t>
            </a:r>
            <a:br>
              <a:rPr lang="ko-KR" altLang="en-US" sz="3200" dirty="0">
                <a:latin typeface="HY강B" pitchFamily="18" charset="-127"/>
                <a:ea typeface="HY강B" pitchFamily="18" charset="-127"/>
              </a:rPr>
            </a:b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동료와의 갈등해결 수행에 미치는 영향 </a:t>
            </a:r>
            <a:br>
              <a:rPr lang="ko-KR" altLang="en-US" sz="3200" dirty="0">
                <a:latin typeface="HY강B" pitchFamily="18" charset="-127"/>
                <a:ea typeface="HY강B" pitchFamily="18" charset="-127"/>
              </a:rPr>
            </a:b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09134"/>
            <a:ext cx="9144000" cy="64807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특수교육전공   이신령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2011</a:t>
            </a:r>
            <a:r>
              <a:rPr lang="ko-KR" altLang="en-US" b="1" dirty="0" smtClean="0"/>
              <a:t>학년도  석사학위 청구논문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124744"/>
          <a:ext cx="8569274" cy="2133320"/>
        </p:xfrm>
        <a:graphic>
          <a:graphicData uri="http://schemas.openxmlformats.org/drawingml/2006/table">
            <a:tbl>
              <a:tblPr/>
              <a:tblGrid>
                <a:gridCol w="511729"/>
                <a:gridCol w="640399"/>
                <a:gridCol w="1728192"/>
                <a:gridCol w="5688954"/>
              </a:tblGrid>
              <a:tr h="144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/>
                        <a:t>영역</a:t>
                      </a:r>
                      <a:endParaRPr lang="ko-KR" alt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회기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주제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내용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/>
                        <a:t>안내</a:t>
                      </a:r>
                      <a:endParaRPr lang="ko-KR" alt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오리엔테이션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프로그램 일정 및 목적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행동 규칙 설명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자아인식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당당한 나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자기소개하기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친구 소개하기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5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의사소통기술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 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말하지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않아도</a:t>
                      </a:r>
                      <a:r>
                        <a:rPr lang="en-US" altLang="ko-KR" sz="1400" dirty="0"/>
                        <a:t>...</a:t>
                      </a:r>
                      <a:endParaRPr lang="ko-KR" alt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비언어적 의사표현의 중요성 알기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친구의 표정읽기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발표하는 자세 촬영하여 평가하기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나</a:t>
                      </a:r>
                      <a:r>
                        <a:rPr lang="en-US" altLang="ko-KR" sz="1400" dirty="0"/>
                        <a:t>! </a:t>
                      </a:r>
                      <a:r>
                        <a:rPr lang="ko-KR" altLang="en-US" sz="1400" dirty="0"/>
                        <a:t>속상해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감정표현의 중요성 알기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여러 가지 상황에서 나 전달법 연습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바른 자세 소개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62808" y="548680"/>
            <a:ext cx="51603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sz="2000" b="1" dirty="0" smtClean="0"/>
              <a:t> 상황중심  </a:t>
            </a:r>
            <a:r>
              <a:rPr lang="ko-KR" altLang="en-US" sz="2000" b="1" dirty="0"/>
              <a:t>갈등해결 프로그램 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회기별</a:t>
            </a:r>
            <a:r>
              <a:rPr lang="ko-KR" altLang="en-US" sz="2000" b="1" dirty="0" smtClean="0"/>
              <a:t>  내용</a:t>
            </a:r>
            <a:endParaRPr lang="ko-KR" altLang="en-US" sz="2000" b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/>
              <a:t>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/>
              <a:t> 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64238" y="3181120"/>
          <a:ext cx="8556234" cy="3306800"/>
        </p:xfrm>
        <a:graphic>
          <a:graphicData uri="http://schemas.openxmlformats.org/drawingml/2006/table">
            <a:tbl>
              <a:tblPr/>
              <a:tblGrid>
                <a:gridCol w="491338"/>
                <a:gridCol w="648072"/>
                <a:gridCol w="1728192"/>
                <a:gridCol w="5688632"/>
              </a:tblGrid>
              <a:tr h="43506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/>
                        <a:t>갈등해결기술</a:t>
                      </a:r>
                      <a:endParaRPr 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5 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나</a:t>
                      </a:r>
                      <a:r>
                        <a:rPr lang="en-US" altLang="ko-KR" sz="1400" dirty="0"/>
                        <a:t>! </a:t>
                      </a:r>
                      <a:r>
                        <a:rPr lang="ko-KR" altLang="en-US" sz="1400" dirty="0"/>
                        <a:t>괜찮아</a:t>
                      </a:r>
                      <a:r>
                        <a:rPr lang="en-US" altLang="ko-KR" sz="1400" dirty="0"/>
                        <a:t>?</a:t>
                      </a:r>
                      <a:endParaRPr lang="ko-KR" alt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/>
                        <a:t>․ </a:t>
                      </a:r>
                      <a:r>
                        <a:rPr lang="ko-KR" altLang="en-US" sz="1400" b="1" dirty="0"/>
                        <a:t>상황 </a:t>
                      </a:r>
                      <a:r>
                        <a:rPr lang="en-US" altLang="ko-KR" sz="1400" b="1" dirty="0"/>
                        <a:t>1. </a:t>
                      </a:r>
                      <a:r>
                        <a:rPr lang="ko-KR" altLang="en-US" sz="1400" b="1" dirty="0"/>
                        <a:t>친구가 돈을 갚지 </a:t>
                      </a:r>
                      <a:r>
                        <a:rPr lang="ko-KR" altLang="en-US" sz="1400" b="1" dirty="0" smtClean="0"/>
                        <a:t>않아요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/>
                        <a:t>대안 토론하기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최선의 대안 선정하기</a:t>
                      </a:r>
                      <a:endParaRPr lang="ko-KR" alt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50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/>
                    </a:p>
                  </a:txBody>
                  <a:tcPr marL="38485" marR="38485" marT="10640" marB="10640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6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도와줘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/>
                        <a:t>․ </a:t>
                      </a:r>
                      <a:r>
                        <a:rPr lang="ko-KR" altLang="en-US" sz="1400" b="1" dirty="0"/>
                        <a:t>상황 </a:t>
                      </a:r>
                      <a:r>
                        <a:rPr lang="en-US" altLang="ko-KR" sz="1400" b="1" dirty="0"/>
                        <a:t>2․</a:t>
                      </a:r>
                      <a:r>
                        <a:rPr lang="ko-KR" altLang="en-US" sz="1400" b="1" dirty="0"/>
                        <a:t>과학시간 활동이 무엇인지 모르겠어요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대안 토론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최선의 대안 선정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역할극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도우미 지원망 구성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0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/>
                    </a:p>
                  </a:txBody>
                  <a:tcPr marL="38485" marR="38485" marT="10640" marB="10640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7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친구야</a:t>
                      </a:r>
                      <a:r>
                        <a:rPr lang="en-US" altLang="ko-KR" sz="1400" dirty="0"/>
                        <a:t>...</a:t>
                      </a:r>
                      <a:endParaRPr lang="ko-KR" alt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/>
                        <a:t>․</a:t>
                      </a:r>
                      <a:r>
                        <a:rPr lang="en-US" altLang="ko-KR" sz="1400" b="1" dirty="0"/>
                        <a:t> </a:t>
                      </a:r>
                      <a:r>
                        <a:rPr lang="ko-KR" altLang="en-US" sz="1400" b="1" dirty="0"/>
                        <a:t>상황 </a:t>
                      </a:r>
                      <a:r>
                        <a:rPr lang="en-US" altLang="ko-KR" sz="1400" b="1" dirty="0"/>
                        <a:t>3. </a:t>
                      </a:r>
                      <a:r>
                        <a:rPr lang="ko-KR" altLang="en-US" sz="1400" b="1" dirty="0"/>
                        <a:t>점심 급식줄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친구가 내 앞에 새치기를 해요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역할극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동료평가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최선의 대안 선택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역할극 연습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0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/>
                    </a:p>
                  </a:txBody>
                  <a:tcPr marL="38485" marR="38485" marT="10640" marB="10640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8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NO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/>
                        <a:t>․</a:t>
                      </a:r>
                      <a:r>
                        <a:rPr lang="en-US" altLang="ko-KR" sz="1400" b="1" dirty="0"/>
                        <a:t> </a:t>
                      </a:r>
                      <a:r>
                        <a:rPr lang="ko-KR" altLang="en-US" sz="1400" b="1" dirty="0"/>
                        <a:t>상황 </a:t>
                      </a:r>
                      <a:r>
                        <a:rPr lang="en-US" altLang="ko-KR" sz="1400" b="1" dirty="0"/>
                        <a:t>4. </a:t>
                      </a:r>
                      <a:r>
                        <a:rPr lang="ko-KR" altLang="en-US" sz="1400" b="1" dirty="0"/>
                        <a:t>친구가 내 말과 행동을 따라해요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시연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동료평가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최선의 대안 선택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의사표현 </a:t>
                      </a:r>
                      <a:r>
                        <a:rPr lang="en-US" altLang="ko-KR" sz="1400" u="sng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BEST</a:t>
                      </a:r>
                      <a:r>
                        <a:rPr lang="ko-KR" altLang="en-US" sz="1400" u="sng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1400" u="sng" spc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평가 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/>
                        <a:t>실제상황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/>
                        <a:t>행동점검 </a:t>
                      </a:r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/>
                        <a:t>․ </a:t>
                      </a:r>
                      <a:r>
                        <a:rPr lang="ko-KR" altLang="en-US" sz="1400" dirty="0"/>
                        <a:t>학생행동 평가 </a:t>
                      </a:r>
                      <a:r>
                        <a:rPr lang="en-US" altLang="ko-KR" sz="1400" dirty="0"/>
                        <a:t>1. </a:t>
                      </a:r>
                      <a:r>
                        <a:rPr lang="ko-KR" altLang="en-US" sz="1400" dirty="0"/>
                        <a:t>역할극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모의법정</a:t>
                      </a:r>
                      <a:r>
                        <a:rPr lang="en-US" altLang="ko-KR" sz="1400" dirty="0"/>
                        <a:t>, issue meeting)</a:t>
                      </a:r>
                      <a:endParaRPr lang="ko-KR" altLang="en-US" sz="1400" dirty="0"/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/>
                        <a:t>참여자 역할평가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가해자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피해자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중재자</a:t>
                      </a:r>
                      <a:r>
                        <a:rPr lang="en-US" altLang="ko-KR" sz="1400" dirty="0" smtClean="0"/>
                        <a:t>)</a:t>
                      </a:r>
                      <a:r>
                        <a:rPr lang="ko-KR" altLang="en-US" sz="1400" dirty="0" smtClean="0"/>
                        <a:t>와 갈등 해결 과정 경험</a:t>
                      </a:r>
                      <a:endParaRPr lang="ko-KR" altLang="en-US" sz="1400" dirty="0"/>
                    </a:p>
                  </a:txBody>
                  <a:tcPr marL="38485" marR="38485" marT="10640" marB="10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29124" y="6286520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/>
              <a:t>…</a:t>
            </a:r>
            <a:r>
              <a:rPr lang="ko-KR" altLang="en-US" sz="1600" b="1" dirty="0" smtClean="0"/>
              <a:t>중략</a:t>
            </a:r>
            <a:endParaRPr lang="ko-KR" altLang="en-US" sz="1600" b="1" dirty="0"/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203848" y="3501008"/>
            <a:ext cx="29523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275856" y="4149080"/>
            <a:ext cx="29523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275856" y="4869160"/>
            <a:ext cx="29523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75856" y="5445224"/>
            <a:ext cx="29523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275856" y="6165304"/>
            <a:ext cx="43204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557064"/>
          <a:ext cx="8568951" cy="6023497"/>
        </p:xfrm>
        <a:graphic>
          <a:graphicData uri="http://schemas.openxmlformats.org/drawingml/2006/table">
            <a:tbl>
              <a:tblPr/>
              <a:tblGrid>
                <a:gridCol w="576064"/>
                <a:gridCol w="886326"/>
                <a:gridCol w="5522386"/>
                <a:gridCol w="1584175"/>
              </a:tblGrid>
              <a:tr h="218476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주제</a:t>
                      </a:r>
                    </a:p>
                  </a:txBody>
                  <a:tcPr marL="8889" marR="8889" marT="8889" marB="888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나는 내가 지킬 수 있다 </a:t>
                      </a:r>
                      <a:r>
                        <a:rPr lang="en-US" altLang="ko-KR" sz="1200" dirty="0"/>
                        <a:t>II: </a:t>
                      </a:r>
                      <a:r>
                        <a:rPr lang="ko-KR" altLang="en-US" sz="1200" dirty="0"/>
                        <a:t>ㅎㅎㅎ 결정해 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8476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상황</a:t>
                      </a:r>
                    </a:p>
                  </a:txBody>
                  <a:tcPr marL="8889" marR="8889" marT="8889" marB="888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몸장난</a:t>
                      </a:r>
                      <a:r>
                        <a:rPr lang="en-US" altLang="ko-KR" sz="1200" dirty="0"/>
                        <a:t>(2): </a:t>
                      </a:r>
                      <a:r>
                        <a:rPr lang="ko-KR" altLang="en-US" sz="1200" dirty="0"/>
                        <a:t>친구가 내 머리를 툭툭 쳤어요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6717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목표</a:t>
                      </a:r>
                    </a:p>
                  </a:txBody>
                  <a:tcPr marL="8889" marR="8889" marT="8889" marB="888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친구의 행동이 장난인지 공격상황인지 구분할 수 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친구에 행동에 대한 나의 감정을 표현할 수 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3. </a:t>
                      </a:r>
                      <a:r>
                        <a:rPr lang="ko-KR" altLang="en-US" sz="1200" dirty="0"/>
                        <a:t>상황에 대한 적절한 대처행동을 이해하고 할 수 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8476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/>
                        <a:t>시간</a:t>
                      </a:r>
                    </a:p>
                  </a:txBody>
                  <a:tcPr marL="8889" marR="8889" marT="8889" marB="888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교수 학습 내용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자료 및 유의점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97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도입</a:t>
                      </a:r>
                    </a:p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(10)</a:t>
                      </a:r>
                      <a:endParaRPr lang="ko-KR" altLang="en-US" sz="1200" dirty="0"/>
                    </a:p>
                  </a:txBody>
                  <a:tcPr marL="8889" marR="8889" marT="8889" marB="888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⁃ </a:t>
                      </a:r>
                      <a:r>
                        <a:rPr lang="ko-KR" altLang="en-US" sz="1100" dirty="0"/>
                        <a:t>지난시간 내용 확인 </a:t>
                      </a:r>
                      <a:r>
                        <a:rPr lang="ko-KR" altLang="en-US" sz="1100" dirty="0" smtClean="0"/>
                        <a:t> </a:t>
                      </a:r>
                      <a:r>
                        <a:rPr lang="en-US" altLang="ko-KR" sz="1100" dirty="0" smtClean="0"/>
                        <a:t>/․ </a:t>
                      </a:r>
                      <a:r>
                        <a:rPr lang="ko-KR" altLang="en-US" sz="1100" dirty="0"/>
                        <a:t>하지 말아야 할 행동은</a:t>
                      </a:r>
                      <a:r>
                        <a:rPr lang="en-US" altLang="ko-KR" sz="1100" dirty="0"/>
                        <a:t>? </a:t>
                      </a:r>
                      <a:r>
                        <a:rPr lang="en-US" altLang="ko-KR" sz="1100" dirty="0" smtClean="0"/>
                        <a:t>  /․ </a:t>
                      </a:r>
                      <a:r>
                        <a:rPr lang="ko-KR" altLang="en-US" sz="1100" dirty="0"/>
                        <a:t>나라면</a:t>
                      </a:r>
                      <a:r>
                        <a:rPr lang="en-US" altLang="ko-KR" sz="1100" dirty="0"/>
                        <a:t>, </a:t>
                      </a:r>
                      <a:r>
                        <a:rPr lang="ko-KR" altLang="en-US" sz="1100" dirty="0"/>
                        <a:t>이렇게 할 수 있다</a:t>
                      </a:r>
                      <a:r>
                        <a:rPr lang="en-US" altLang="ko-KR" sz="1100" dirty="0"/>
                        <a:t>. </a:t>
                      </a:r>
                      <a:r>
                        <a:rPr lang="ko-KR" altLang="en-US" sz="1100" dirty="0"/>
                        <a:t>한사람씩 의견 확인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/>
                        <a:t>* 학생들의 발표 내용 우수한 것 제시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ko-KR" altLang="en-US" sz="1100" dirty="0" smtClean="0"/>
                        <a:t>어떤 </a:t>
                      </a:r>
                      <a:r>
                        <a:rPr lang="ko-KR" altLang="en-US" sz="1100" dirty="0"/>
                        <a:t>상황에 대한 대처행동인지 </a:t>
                      </a:r>
                      <a:r>
                        <a:rPr lang="ko-KR" altLang="en-US" sz="1100" dirty="0" smtClean="0"/>
                        <a:t>점검</a:t>
                      </a:r>
                      <a:endParaRPr lang="en-US" altLang="ko-KR" sz="1100" dirty="0" smtClean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ko-KR" altLang="en-US" sz="1100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/>
                        <a:t>* 파일 내용 확인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</a:t>
                      </a:r>
                      <a:r>
                        <a:rPr lang="ko-KR" altLang="en-US" sz="1100" dirty="0"/>
                        <a:t>활동지 확인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</a:t>
                      </a:r>
                      <a:r>
                        <a:rPr lang="ko-KR" altLang="en-US" sz="1100" dirty="0"/>
                        <a:t>칠판 게시물 부착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</a:t>
                      </a:r>
                      <a:r>
                        <a:rPr lang="ko-KR" altLang="en-US" sz="1100" dirty="0"/>
                        <a:t>비디오 상황을 이해하지 못하는 경우 연구자와 학생대표의 재연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/>
                        <a:t>* </a:t>
                      </a:r>
                      <a:r>
                        <a:rPr lang="ko-KR" altLang="en-US" sz="1100" b="1" dirty="0" smtClean="0"/>
                        <a:t>전체 </a:t>
                      </a:r>
                      <a:r>
                        <a:rPr lang="ko-KR" altLang="en-US" sz="1100" b="1" dirty="0"/>
                        <a:t>확인 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/>
                        <a:t>․B(</a:t>
                      </a:r>
                      <a:r>
                        <a:rPr lang="ko-KR" altLang="en-US" sz="1100" b="1" dirty="0"/>
                        <a:t>태도</a:t>
                      </a:r>
                      <a:r>
                        <a:rPr lang="en-US" altLang="ko-KR" sz="1100" b="1" dirty="0"/>
                        <a:t>, </a:t>
                      </a:r>
                      <a:r>
                        <a:rPr lang="ko-KR" altLang="en-US" sz="1100" b="1" dirty="0"/>
                        <a:t>표정</a:t>
                      </a:r>
                      <a:r>
                        <a:rPr lang="en-US" altLang="ko-KR" sz="1100" b="1" dirty="0"/>
                        <a:t>):</a:t>
                      </a:r>
                      <a:endParaRPr lang="ko-KR" altLang="en-US" sz="1100" b="1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/>
                        <a:t>거부</a:t>
                      </a:r>
                      <a:r>
                        <a:rPr lang="en-US" altLang="ko-KR" sz="1100" b="1" dirty="0"/>
                        <a:t>/ </a:t>
                      </a:r>
                      <a:r>
                        <a:rPr lang="ko-KR" altLang="en-US" sz="1100" b="1" dirty="0"/>
                        <a:t>찡그리기</a:t>
                      </a:r>
                      <a:r>
                        <a:rPr lang="en-US" altLang="ko-KR" sz="1100" b="1" dirty="0"/>
                        <a:t>,</a:t>
                      </a:r>
                      <a:r>
                        <a:rPr lang="ko-KR" altLang="en-US" sz="1100" b="1" dirty="0"/>
                        <a:t>손휘젓기</a:t>
                      </a:r>
                      <a:r>
                        <a:rPr lang="en-US" altLang="ko-KR" sz="1100" b="1" dirty="0"/>
                        <a:t>, </a:t>
                      </a:r>
                      <a:r>
                        <a:rPr lang="ko-KR" altLang="en-US" sz="1100" b="1" dirty="0"/>
                        <a:t>피하기</a:t>
                      </a:r>
                      <a:r>
                        <a:rPr lang="en-US" altLang="ko-KR" sz="1100" b="1" dirty="0"/>
                        <a:t>/ </a:t>
                      </a:r>
                      <a:r>
                        <a:rPr lang="ko-KR" altLang="en-US" sz="1100" b="1" dirty="0"/>
                        <a:t>함께 툭툭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/>
                        <a:t>․E(</a:t>
                      </a:r>
                      <a:r>
                        <a:rPr lang="ko-KR" altLang="en-US" sz="1100" b="1" dirty="0"/>
                        <a:t>시선</a:t>
                      </a:r>
                      <a:r>
                        <a:rPr lang="en-US" altLang="ko-KR" sz="1100" b="1" dirty="0"/>
                        <a:t>): </a:t>
                      </a:r>
                      <a:r>
                        <a:rPr lang="ko-KR" altLang="en-US" sz="1100" b="1" dirty="0"/>
                        <a:t>눈</a:t>
                      </a:r>
                      <a:r>
                        <a:rPr lang="en-US" altLang="ko-KR" sz="1100" b="1" dirty="0"/>
                        <a:t>/ </a:t>
                      </a:r>
                      <a:r>
                        <a:rPr lang="ko-KR" altLang="en-US" sz="1100" b="1" dirty="0"/>
                        <a:t>콧등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/>
                        <a:t>․S(</a:t>
                      </a:r>
                      <a:r>
                        <a:rPr lang="ko-KR" altLang="en-US" sz="1100" b="1" dirty="0"/>
                        <a:t>말</a:t>
                      </a:r>
                      <a:r>
                        <a:rPr lang="en-US" altLang="ko-KR" sz="1100" b="1" dirty="0"/>
                        <a:t>):</a:t>
                      </a:r>
                      <a:r>
                        <a:rPr lang="ko-KR" altLang="en-US" sz="1100" b="1" dirty="0"/>
                        <a:t>하지마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ko-KR" altLang="en-US" sz="1100" b="1" dirty="0"/>
                        <a:t>말아줘</a:t>
                      </a:r>
                      <a:r>
                        <a:rPr lang="en-US" altLang="ko-KR" sz="1100" b="1" dirty="0"/>
                        <a:t>), </a:t>
                      </a:r>
                      <a:r>
                        <a:rPr lang="ko-KR" altLang="en-US" sz="1100" b="1" dirty="0"/>
                        <a:t>기분나빠</a:t>
                      </a:r>
                      <a:r>
                        <a:rPr lang="en-US" altLang="ko-KR" sz="1100" b="1" dirty="0"/>
                        <a:t>, </a:t>
                      </a:r>
                      <a:r>
                        <a:rPr lang="ko-KR" altLang="en-US" sz="1100" b="1" dirty="0"/>
                        <a:t>요구</a:t>
                      </a:r>
                      <a:r>
                        <a:rPr lang="en-US" altLang="ko-KR" sz="1100" b="1" dirty="0"/>
                        <a:t>/ </a:t>
                      </a:r>
                      <a:r>
                        <a:rPr lang="ko-KR" altLang="en-US" sz="1100" b="1" dirty="0"/>
                        <a:t>나 표현법 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/>
                        <a:t>․T(</a:t>
                      </a:r>
                      <a:r>
                        <a:rPr lang="ko-KR" altLang="en-US" sz="1100" b="1" dirty="0"/>
                        <a:t>목소리</a:t>
                      </a:r>
                      <a:r>
                        <a:rPr lang="en-US" altLang="ko-KR" sz="1100" b="1" dirty="0"/>
                        <a:t>):</a:t>
                      </a:r>
                      <a:r>
                        <a:rPr lang="ko-KR" altLang="en-US" sz="1100" b="1" dirty="0"/>
                        <a:t>상대방에게 전달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528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/>
                    </a:p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전개</a:t>
                      </a:r>
                    </a:p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(30)</a:t>
                      </a:r>
                      <a:endParaRPr lang="ko-KR" altLang="en-US" sz="1200" dirty="0"/>
                    </a:p>
                  </a:txBody>
                  <a:tcPr marL="8889" marR="8889" marT="8889" marB="888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1" dirty="0" smtClean="0"/>
                        <a:t>상황이해</a:t>
                      </a: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1" dirty="0" smtClean="0"/>
                        <a:t>학생평가</a:t>
                      </a: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1" dirty="0" smtClean="0"/>
                        <a:t>대안생각</a:t>
                      </a: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100" b="1" dirty="0" smtClean="0"/>
                        <a:t>:</a:t>
                      </a:r>
                      <a:r>
                        <a:rPr lang="ko-KR" altLang="en-US" sz="1100" b="1" dirty="0" smtClean="0"/>
                        <a:t>학생대처</a:t>
                      </a: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1" dirty="0" smtClean="0"/>
                        <a:t>행동선택</a:t>
                      </a:r>
                      <a:r>
                        <a:rPr lang="en-US" altLang="ko-KR" sz="1100" b="1" dirty="0" smtClean="0"/>
                        <a:t>1</a:t>
                      </a:r>
                      <a:r>
                        <a:rPr lang="ko-KR" altLang="en-US" sz="1100" b="1" dirty="0" smtClean="0"/>
                        <a:t> </a:t>
                      </a: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1" dirty="0" smtClean="0"/>
                        <a:t>대안평가 </a:t>
                      </a: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1" dirty="0" smtClean="0"/>
                        <a:t> 최종선택</a:t>
                      </a: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100" b="1" dirty="0" smtClean="0"/>
                    </a:p>
                    <a:p>
                      <a:pPr marL="304800" marR="76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100" b="1" dirty="0" smtClean="0"/>
                        <a:t>자기평가</a:t>
                      </a:r>
                      <a:endParaRPr lang="en-US" altLang="ko-KR" sz="1100" b="1" dirty="0" smtClean="0"/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/>
                        <a:t>․ </a:t>
                      </a:r>
                      <a:r>
                        <a:rPr lang="ko-KR" altLang="en-US" sz="1400" b="1" dirty="0"/>
                        <a:t>무슨 상황인지 </a:t>
                      </a:r>
                      <a:r>
                        <a:rPr lang="ko-KR" altLang="en-US" sz="1100" dirty="0"/>
                        <a:t>같이 보고 이야기해요</a:t>
                      </a:r>
                      <a:r>
                        <a:rPr lang="en-US" altLang="ko-KR" sz="1100" dirty="0"/>
                        <a:t>.</a:t>
                      </a:r>
                      <a:endParaRPr lang="ko-KR" altLang="en-US" sz="1100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100" dirty="0"/>
                        <a:t>장면</a:t>
                      </a:r>
                      <a:r>
                        <a:rPr lang="en-US" altLang="ko-KR" sz="1100" dirty="0"/>
                        <a:t>: </a:t>
                      </a:r>
                      <a:r>
                        <a:rPr lang="ko-KR" altLang="en-US" sz="1100" dirty="0"/>
                        <a:t>친구가 머리를 툭툭 때리는 상황 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100" dirty="0"/>
                        <a:t>어떤 상황인가요</a:t>
                      </a:r>
                      <a:r>
                        <a:rPr lang="en-US" altLang="ko-KR" sz="1100" dirty="0"/>
                        <a:t>? </a:t>
                      </a:r>
                      <a:r>
                        <a:rPr lang="ko-KR" altLang="en-US" sz="1100" dirty="0"/>
                        <a:t>학생은 기분은 어떨까요</a:t>
                      </a:r>
                      <a:r>
                        <a:rPr lang="en-US" altLang="ko-KR" sz="1100" dirty="0"/>
                        <a:t>? </a:t>
                      </a:r>
                      <a:r>
                        <a:rPr lang="ko-KR" altLang="en-US" sz="1100" dirty="0" smtClean="0"/>
                        <a:t>생각하면서 </a:t>
                      </a:r>
                      <a:r>
                        <a:rPr lang="ko-KR" altLang="en-US" sz="1100" dirty="0"/>
                        <a:t>학생의 행동을 평가합니다</a:t>
                      </a:r>
                      <a:r>
                        <a:rPr lang="en-US" altLang="ko-KR" sz="1100" dirty="0"/>
                        <a:t>.</a:t>
                      </a:r>
                      <a:endParaRPr lang="ko-KR" altLang="en-US" sz="1100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dirty="0" smtClean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/>
                        <a:t>․ </a:t>
                      </a:r>
                      <a:r>
                        <a:rPr lang="ko-KR" altLang="en-US" sz="1400" b="1" u="sng" dirty="0"/>
                        <a:t>학생행동 평가</a:t>
                      </a:r>
                      <a:r>
                        <a:rPr lang="en-US" altLang="ko-KR" sz="1100" u="sng" dirty="0"/>
                        <a:t>: </a:t>
                      </a:r>
                      <a:r>
                        <a:rPr lang="ko-KR" altLang="en-US" sz="1100" u="sng" dirty="0"/>
                        <a:t>활동지 전달</a:t>
                      </a:r>
                      <a:r>
                        <a:rPr lang="en-US" altLang="ko-KR" sz="1100" u="sng" dirty="0"/>
                        <a:t>, </a:t>
                      </a:r>
                      <a:r>
                        <a:rPr lang="ko-KR" altLang="en-US" sz="1100" u="sng" dirty="0"/>
                        <a:t>평가기준 전체 이야기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100" dirty="0"/>
                        <a:t>비디오 장면의 학생 행동 평가 결과 발표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100" dirty="0"/>
                        <a:t>학생의 행동 채점 결과를 보고 수정할 점 이야기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/>
                        <a:t> </a:t>
                      </a:r>
                      <a:endParaRPr lang="ko-KR" altLang="en-US" sz="1100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400" b="1" u="sng" dirty="0"/>
                        <a:t>대안 생각 전 행동실천 </a:t>
                      </a:r>
                      <a:r>
                        <a:rPr lang="en-US" altLang="ko-KR" sz="1400" b="1" u="sng" dirty="0"/>
                        <a:t>3</a:t>
                      </a:r>
                      <a:r>
                        <a:rPr lang="ko-KR" altLang="en-US" sz="1400" b="1" u="sng" dirty="0"/>
                        <a:t>단계</a:t>
                      </a:r>
                      <a:r>
                        <a:rPr lang="en-US" altLang="ko-KR" sz="1100" dirty="0"/>
                        <a:t>: </a:t>
                      </a:r>
                      <a:r>
                        <a:rPr lang="ko-KR" altLang="en-US" sz="1100" dirty="0"/>
                        <a:t>화면에 제시함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(</a:t>
                      </a:r>
                      <a:r>
                        <a:rPr lang="ko-KR" altLang="en-US" sz="1100" dirty="0"/>
                        <a:t>학생들이 색깔별로 단계를 거치도록 확인함</a:t>
                      </a:r>
                      <a:r>
                        <a:rPr lang="en-US" altLang="ko-KR" sz="1100" dirty="0"/>
                        <a:t>)</a:t>
                      </a:r>
                      <a:endParaRPr lang="ko-KR" altLang="en-US" sz="1100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100" dirty="0"/>
                        <a:t>적절한 행동을 알고 있다고 선택한 학생이 </a:t>
                      </a:r>
                      <a:r>
                        <a:rPr lang="en-US" altLang="ko-KR" sz="1100" dirty="0"/>
                        <a:t>(</a:t>
                      </a:r>
                      <a:r>
                        <a:rPr lang="ko-KR" altLang="en-US" sz="1100" dirty="0"/>
                        <a:t>적절한 행동을 모르는 학생들에게</a:t>
                      </a:r>
                      <a:r>
                        <a:rPr lang="en-US" altLang="ko-KR" sz="1100" dirty="0"/>
                        <a:t>)</a:t>
                      </a:r>
                      <a:r>
                        <a:rPr lang="ko-KR" altLang="en-US" sz="1100" dirty="0"/>
                        <a:t>자신이 선택한 대처행동 재현하기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/>
                        <a:t>* 대처행동이 적절한 경우</a:t>
                      </a:r>
                      <a:r>
                        <a:rPr lang="en-US" altLang="ko-KR" sz="1100" dirty="0"/>
                        <a:t>: </a:t>
                      </a:r>
                      <a:r>
                        <a:rPr lang="ko-KR" altLang="en-US" sz="1100" dirty="0"/>
                        <a:t>칭찬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100" dirty="0" smtClean="0"/>
                        <a:t>대처행동이 </a:t>
                      </a:r>
                      <a:r>
                        <a:rPr lang="ko-KR" altLang="en-US" sz="1100" dirty="0"/>
                        <a:t>부적절한 경우</a:t>
                      </a:r>
                      <a:r>
                        <a:rPr lang="en-US" altLang="ko-KR" sz="1100" dirty="0"/>
                        <a:t>: </a:t>
                      </a:r>
                      <a:r>
                        <a:rPr lang="ko-KR" altLang="en-US" sz="1100" dirty="0"/>
                        <a:t>연구자가 동료학생들에게 재연행동에 대한 의견을 질문함 또는 연구자가 학생의 부적절한 대처행동이 상황을 더 심각하게 만들 수 있음을 보여준 후</a:t>
                      </a:r>
                      <a:r>
                        <a:rPr lang="en-US" altLang="ko-KR" sz="1100" dirty="0"/>
                        <a:t>, </a:t>
                      </a:r>
                      <a:r>
                        <a:rPr lang="ko-KR" altLang="en-US" sz="1100" dirty="0"/>
                        <a:t>다시 학생들에게 대처행동 선택의 시간을 제공함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altLang="ko-KR" sz="1100" dirty="0" smtClean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100" dirty="0" smtClean="0"/>
                        <a:t>․ </a:t>
                      </a:r>
                      <a:r>
                        <a:rPr lang="ko-KR" altLang="en-US" sz="1100" dirty="0"/>
                        <a:t>학생들이 선택한 </a:t>
                      </a:r>
                      <a:r>
                        <a:rPr lang="ko-KR" altLang="en-US" sz="1400" b="1" u="sng" dirty="0"/>
                        <a:t>대처행동 결과 비교 </a:t>
                      </a:r>
                      <a:endParaRPr lang="ko-KR" altLang="en-US" sz="1100" b="1" u="sng" dirty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u="sng" dirty="0"/>
                        <a:t>․ </a:t>
                      </a:r>
                      <a:r>
                        <a:rPr lang="ko-KR" altLang="en-US" sz="1400" b="1" u="sng" dirty="0"/>
                        <a:t>동료들의 평가 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dirty="0" smtClean="0"/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 smtClean="0"/>
                        <a:t>․ </a:t>
                      </a:r>
                      <a:r>
                        <a:rPr lang="ko-KR" altLang="en-US" sz="1100" dirty="0"/>
                        <a:t>자기활동지 점검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/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37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정리</a:t>
                      </a:r>
                    </a:p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(5)</a:t>
                      </a:r>
                      <a:endParaRPr lang="ko-KR" altLang="en-US" sz="1200" dirty="0"/>
                    </a:p>
                  </a:txBody>
                  <a:tcPr marL="8889" marR="8889" marT="8889" marB="8889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/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⁃ </a:t>
                      </a:r>
                      <a:r>
                        <a:rPr lang="ko-KR" altLang="en-US" sz="1100" dirty="0"/>
                        <a:t>비디오 장면</a:t>
                      </a:r>
                      <a:r>
                        <a:rPr lang="en-US" altLang="ko-KR" sz="1100" dirty="0"/>
                        <a:t>(</a:t>
                      </a:r>
                      <a:r>
                        <a:rPr lang="ko-KR" altLang="en-US" sz="1100" dirty="0"/>
                        <a:t>장난</a:t>
                      </a:r>
                      <a:r>
                        <a:rPr lang="en-US" altLang="ko-KR" sz="1100" dirty="0"/>
                        <a:t>, </a:t>
                      </a:r>
                      <a:r>
                        <a:rPr lang="ko-KR" altLang="en-US" sz="1100" dirty="0"/>
                        <a:t>공격</a:t>
                      </a:r>
                      <a:r>
                        <a:rPr lang="en-US" altLang="ko-KR" sz="1100" dirty="0"/>
                        <a:t>) </a:t>
                      </a:r>
                      <a:r>
                        <a:rPr lang="ko-KR" altLang="en-US" sz="1100" dirty="0"/>
                        <a:t>확인 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100" dirty="0"/>
                        <a:t>활동지 결과 확인 </a:t>
                      </a:r>
                    </a:p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dirty="0"/>
                        <a:t>․ </a:t>
                      </a:r>
                      <a:r>
                        <a:rPr lang="ko-KR" altLang="en-US" sz="1100" dirty="0"/>
                        <a:t>책임있는 행동하기 규칙 확인 </a:t>
                      </a:r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/>
                    </a:p>
                  </a:txBody>
                  <a:tcPr marL="8889" marR="8889" marT="8889" marB="88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0"/>
            <a:ext cx="25298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sz="2000" b="1" dirty="0" smtClean="0">
                <a:solidFill>
                  <a:schemeClr val="bg1"/>
                </a:solidFill>
              </a:rPr>
              <a:t>   교수 </a:t>
            </a:r>
            <a:r>
              <a:rPr lang="ko-KR" altLang="en-US" sz="2000" b="1" dirty="0">
                <a:solidFill>
                  <a:schemeClr val="bg1"/>
                </a:solidFill>
              </a:rPr>
              <a:t>지도안의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  예</a:t>
            </a:r>
            <a:endParaRPr lang="ko-KR" altLang="en-US" sz="2000" b="1" dirty="0">
              <a:solidFill>
                <a:schemeClr val="bg1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bg1"/>
                </a:solidFill>
              </a:rPr>
              <a:t>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bg1"/>
                </a:solidFill>
              </a:rPr>
              <a:t>  </a:t>
            </a: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56520" y="2233328"/>
            <a:ext cx="720080" cy="37444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380312" y="4170852"/>
            <a:ext cx="1512168" cy="15490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_x90494776" descr="EMB00000cc826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471513" cy="2107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68" name="_x90495896" descr="EMB00000cc826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80"/>
            <a:ext cx="2904581" cy="21791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66" name="_x55348896" descr="EMB00000cc8269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2259119" cy="1999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95536" y="0"/>
            <a:ext cx="575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sz="2000" b="1" dirty="0" smtClean="0">
                <a:solidFill>
                  <a:schemeClr val="bg1"/>
                </a:solidFill>
              </a:rPr>
              <a:t>   수업 </a:t>
            </a:r>
            <a:r>
              <a:rPr lang="ko-KR" altLang="en-US" sz="2000" b="1" dirty="0">
                <a:solidFill>
                  <a:schemeClr val="bg1"/>
                </a:solidFill>
              </a:rPr>
              <a:t>자료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예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pic>
        <p:nvPicPr>
          <p:cNvPr id="40967" name="_x90496696" descr="EMB00000cc8269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836712"/>
            <a:ext cx="2904581" cy="2179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바탕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pic>
        <p:nvPicPr>
          <p:cNvPr id="40965" name="_x91188800" descr="EMB00000cc8269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1" y="2798521"/>
            <a:ext cx="2724335" cy="2070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4" name="_x91189600" descr="EMB00000cc8269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911560"/>
            <a:ext cx="2890010" cy="2166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_x55348896" descr="EMB00000cc8269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66320"/>
            <a:ext cx="2259119" cy="1999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_x91188800" descr="EMB00000cc8269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1" y="2883913"/>
            <a:ext cx="2724335" cy="2070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_x91189600" descr="EMB00000cc8269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996952"/>
            <a:ext cx="2890010" cy="2166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62" name="_x91191280" descr="EMB00000cc826a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665112"/>
            <a:ext cx="2904581" cy="2179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61" name="_x90510528" descr="EMB00000cc826a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2393" y="4697628"/>
            <a:ext cx="2758387" cy="2068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963" name="_x91190480" descr="EMB00000cc826a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892" y="4890119"/>
            <a:ext cx="2112294" cy="188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99" name="Text Box 55"/>
          <p:cNvSpPr txBox="1">
            <a:spLocks noChangeArrowheads="1"/>
          </p:cNvSpPr>
          <p:nvPr/>
        </p:nvSpPr>
        <p:spPr bwMode="gray">
          <a:xfrm>
            <a:off x="4146550" y="1265277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ea typeface="굴림" pitchFamily="50" charset="-127"/>
                <a:cs typeface="Arial" charset="0"/>
              </a:rPr>
              <a:t>CEO</a:t>
            </a:r>
          </a:p>
        </p:txBody>
      </p:sp>
      <p:sp>
        <p:nvSpPr>
          <p:cNvPr id="80" name="Rectangle 7"/>
          <p:cNvSpPr txBox="1">
            <a:spLocks noChangeArrowheads="1"/>
          </p:cNvSpPr>
          <p:nvPr/>
        </p:nvSpPr>
        <p:spPr>
          <a:xfrm>
            <a:off x="395536" y="503520"/>
            <a:ext cx="819467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3.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종속변인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gray">
          <a:xfrm>
            <a:off x="467097" y="1097896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갈등해결 기술 수행 측정도구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90" name="Rectangle 64"/>
          <p:cNvSpPr>
            <a:spLocks noChangeArrowheads="1"/>
          </p:cNvSpPr>
          <p:nvPr/>
        </p:nvSpPr>
        <p:spPr bwMode="gray">
          <a:xfrm>
            <a:off x="5291138" y="51741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27584" y="159981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67544" y="4544445"/>
            <a:ext cx="2376264" cy="2169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상황</a:t>
            </a:r>
            <a:r>
              <a:rPr lang="en-US" altLang="ko-KR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무슨 문제</a:t>
            </a:r>
            <a:r>
              <a:rPr lang="en-US" altLang="ko-KR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어떻게 할 수 </a:t>
            </a:r>
            <a:r>
              <a:rPr lang="en-US" altLang="ko-KR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가장 좋은 방법</a:t>
            </a:r>
            <a:r>
              <a:rPr lang="en-US" altLang="ko-KR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왜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3131840" y="4542561"/>
            <a:ext cx="5400600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 적절한 대안 선택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구체적 이유 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:  </a:t>
            </a:r>
            <a:r>
              <a:rPr lang="ko-KR" altLang="en-US" dirty="0" smtClean="0"/>
              <a:t>적절한 대안 선택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잘못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일반적 이유</a:t>
            </a:r>
            <a:r>
              <a:rPr lang="en-US" altLang="ko-KR" dirty="0" smtClean="0"/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:  </a:t>
            </a:r>
            <a:r>
              <a:rPr lang="ko-KR" altLang="en-US" dirty="0" smtClean="0"/>
              <a:t>대안 선택 </a:t>
            </a:r>
            <a:r>
              <a:rPr lang="en-US" altLang="ko-KR" dirty="0" smtClean="0"/>
              <a:t>1</a:t>
            </a:r>
            <a:r>
              <a:rPr lang="ko-KR" altLang="en-US" dirty="0" smtClean="0"/>
              <a:t>점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무응답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부적절한 이야기</a:t>
            </a:r>
            <a:endParaRPr lang="en-US" altLang="ko-KR" sz="1600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/>
              <a:t>*   </a:t>
            </a:r>
            <a:r>
              <a:rPr lang="en-US" altLang="ko-KR" sz="1600" dirty="0" err="1" smtClean="0"/>
              <a:t>Khemka</a:t>
            </a:r>
            <a:r>
              <a:rPr lang="ko-KR" altLang="en-US" sz="1600" dirty="0" smtClean="0"/>
              <a:t>와 </a:t>
            </a:r>
            <a:r>
              <a:rPr lang="en-US" altLang="ko-KR" sz="1600" dirty="0" err="1" smtClean="0"/>
              <a:t>Hickson</a:t>
            </a:r>
            <a:r>
              <a:rPr lang="en-US" altLang="ko-KR" sz="1600" dirty="0" smtClean="0"/>
              <a:t>(2000)</a:t>
            </a:r>
            <a:r>
              <a:rPr lang="ko-KR" altLang="en-US" sz="1600" dirty="0" smtClean="0"/>
              <a:t> 대인간 의사결정 점수체계</a:t>
            </a:r>
            <a:endParaRPr lang="ko-KR" altLang="en-US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5" name="_x94388104" descr="EMB00001174a6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2016224" cy="1584176"/>
          </a:xfrm>
          <a:prstGeom prst="rect">
            <a:avLst/>
          </a:prstGeom>
          <a:noFill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21" name="_x94388024" descr="EMB00001174a66c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6876256" y="1556792"/>
            <a:ext cx="2016224" cy="1584176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23" name="_x94388024" descr="EMB00001174a6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2014515" cy="1584176"/>
          </a:xfrm>
          <a:prstGeom prst="rect">
            <a:avLst/>
          </a:prstGeom>
          <a:noFill/>
        </p:spPr>
      </p:pic>
      <p:pic>
        <p:nvPicPr>
          <p:cNvPr id="18" name="_x94388024" descr="EMB00001174a6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2111356" cy="1584176"/>
          </a:xfrm>
          <a:prstGeom prst="rect">
            <a:avLst/>
          </a:prstGeom>
          <a:noFill/>
        </p:spPr>
      </p:pic>
      <p:sp>
        <p:nvSpPr>
          <p:cNvPr id="19" name="직사각형 18"/>
          <p:cNvSpPr/>
          <p:nvPr/>
        </p:nvSpPr>
        <p:spPr>
          <a:xfrm>
            <a:off x="251520" y="3105835"/>
            <a:ext cx="2088232" cy="95410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fontAlgn="base">
              <a:defRPr/>
            </a:pPr>
            <a:r>
              <a:rPr lang="ko-KR" altLang="en-US" sz="1400" b="1" dirty="0" smtClean="0">
                <a:latin typeface="휴먼명조"/>
              </a:rPr>
              <a:t>친구가 ‘얘들이 그러는데</a:t>
            </a:r>
            <a:r>
              <a:rPr lang="en-US" altLang="ko-KR" sz="1400" b="1" dirty="0" smtClean="0">
                <a:latin typeface="휴먼명조"/>
              </a:rPr>
              <a:t>, </a:t>
            </a:r>
            <a:r>
              <a:rPr lang="ko-KR" altLang="en-US" sz="1400" b="1" dirty="0" smtClean="0">
                <a:latin typeface="휴먼명조"/>
              </a:rPr>
              <a:t>너 바보라며</a:t>
            </a:r>
            <a:r>
              <a:rPr lang="en-US" altLang="ko-KR" sz="1400" b="1" dirty="0" smtClean="0">
                <a:latin typeface="휴먼명조"/>
              </a:rPr>
              <a:t>, </a:t>
            </a:r>
            <a:r>
              <a:rPr lang="ko-KR" altLang="en-US" sz="1400" b="1" dirty="0" smtClean="0">
                <a:latin typeface="휴먼명조"/>
              </a:rPr>
              <a:t>바보니</a:t>
            </a:r>
            <a:r>
              <a:rPr lang="en-US" altLang="ko-KR" sz="1400" b="1" dirty="0" smtClean="0">
                <a:latin typeface="휴먼명조"/>
              </a:rPr>
              <a:t>? ’</a:t>
            </a:r>
            <a:r>
              <a:rPr lang="ko-KR" altLang="en-US" sz="1400" b="1" dirty="0" smtClean="0">
                <a:latin typeface="휴먼명조"/>
              </a:rPr>
              <a:t>하고 키득키득 웃으며 묻는다</a:t>
            </a:r>
            <a:r>
              <a:rPr lang="en-US" altLang="ko-KR" sz="1400" b="1" dirty="0" smtClean="0">
                <a:latin typeface="휴먼명조"/>
              </a:rPr>
              <a:t>.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55776" y="3152396"/>
            <a:ext cx="2016224" cy="954107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휴먼명조"/>
              </a:rPr>
              <a:t>사물함 앞에 서있는데</a:t>
            </a:r>
            <a:r>
              <a:rPr lang="en-US" altLang="ko-KR" sz="1400" b="1" dirty="0" smtClean="0">
                <a:latin typeface="휴먼명조"/>
              </a:rPr>
              <a:t>, </a:t>
            </a:r>
            <a:r>
              <a:rPr lang="ko-KR" altLang="en-US" sz="1400" b="1" dirty="0" smtClean="0">
                <a:latin typeface="휴먼명조"/>
              </a:rPr>
              <a:t>친구가 뒤에서 툭 치더니</a:t>
            </a:r>
            <a:r>
              <a:rPr lang="en-US" altLang="ko-KR" sz="1400" b="1" dirty="0" smtClean="0">
                <a:latin typeface="휴먼명조"/>
              </a:rPr>
              <a:t>, </a:t>
            </a:r>
            <a:r>
              <a:rPr lang="ko-KR" altLang="en-US" sz="1400" b="1" dirty="0" smtClean="0">
                <a:latin typeface="휴먼명조"/>
              </a:rPr>
              <a:t>왜 치냐며</a:t>
            </a:r>
            <a:r>
              <a:rPr lang="en-US" altLang="ko-KR" sz="1400" b="1" dirty="0" smtClean="0">
                <a:latin typeface="휴먼명조"/>
              </a:rPr>
              <a:t>, </a:t>
            </a:r>
            <a:r>
              <a:rPr lang="ko-KR" altLang="en-US" sz="1400" b="1" dirty="0" smtClean="0">
                <a:latin typeface="휴먼명조"/>
              </a:rPr>
              <a:t>화난 표정으로 주먹을 내민다</a:t>
            </a:r>
            <a:r>
              <a:rPr lang="en-US" altLang="ko-KR" sz="1400" b="1" dirty="0" smtClean="0">
                <a:latin typeface="휴먼명조"/>
              </a:rPr>
              <a:t>. 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716016" y="3141511"/>
            <a:ext cx="2016224" cy="1384995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휴먼명조"/>
              </a:rPr>
              <a:t>친구들이 공을 주고받으면서 패스 연습을 한다</a:t>
            </a:r>
            <a:r>
              <a:rPr lang="en-US" altLang="ko-KR" sz="1400" b="1" dirty="0" smtClean="0">
                <a:latin typeface="휴먼명조"/>
              </a:rPr>
              <a:t>. </a:t>
            </a:r>
            <a:r>
              <a:rPr lang="ko-KR" altLang="en-US" sz="1400" b="1" dirty="0" smtClean="0">
                <a:latin typeface="휴먼명조"/>
              </a:rPr>
              <a:t>그런데 내겐 공을 주지 않는다</a:t>
            </a:r>
            <a:r>
              <a:rPr lang="en-US" altLang="ko-KR" sz="1400" b="1" dirty="0" smtClean="0">
                <a:latin typeface="휴먼명조"/>
              </a:rPr>
              <a:t>. </a:t>
            </a:r>
            <a:r>
              <a:rPr lang="ko-KR" altLang="en-US" sz="1400" b="1" dirty="0" smtClean="0">
                <a:latin typeface="휴먼명조"/>
              </a:rPr>
              <a:t>내가 하려고 하자 친구가 ‘넌 좀 빠져’한다</a:t>
            </a:r>
            <a:r>
              <a:rPr lang="en-US" altLang="ko-KR" sz="1400" b="1" dirty="0" smtClean="0">
                <a:latin typeface="휴먼명조"/>
              </a:rPr>
              <a:t>. 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876256" y="3140968"/>
            <a:ext cx="2016224" cy="138499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휴먼명조"/>
              </a:rPr>
              <a:t>친구가 따라오라고 한 후</a:t>
            </a:r>
            <a:r>
              <a:rPr lang="en-US" altLang="ko-KR" sz="1400" b="1" dirty="0" smtClean="0">
                <a:latin typeface="휴먼명조"/>
              </a:rPr>
              <a:t>, </a:t>
            </a:r>
            <a:r>
              <a:rPr lang="ko-KR" altLang="en-US" sz="1400" b="1" dirty="0" smtClean="0">
                <a:latin typeface="휴먼명조"/>
              </a:rPr>
              <a:t>돈 좀 주라고 한다</a:t>
            </a:r>
            <a:r>
              <a:rPr lang="en-US" altLang="ko-KR" sz="1400" b="1" dirty="0" smtClean="0">
                <a:latin typeface="휴먼명조"/>
              </a:rPr>
              <a:t>. </a:t>
            </a:r>
            <a:r>
              <a:rPr lang="ko-KR" altLang="en-US" sz="1400" b="1" dirty="0" smtClean="0">
                <a:latin typeface="휴먼명조"/>
              </a:rPr>
              <a:t>자꾸만 달라고 하더니</a:t>
            </a:r>
            <a:r>
              <a:rPr lang="en-US" altLang="ko-KR" sz="1400" b="1" dirty="0" smtClean="0">
                <a:latin typeface="휴먼명조"/>
              </a:rPr>
              <a:t>, </a:t>
            </a:r>
            <a:r>
              <a:rPr lang="ko-KR" altLang="en-US" sz="1400" b="1" dirty="0" smtClean="0">
                <a:latin typeface="휴먼명조"/>
              </a:rPr>
              <a:t>주머니에 손을 넣어 돈을 가져가면서</a:t>
            </a:r>
            <a:r>
              <a:rPr lang="en-US" altLang="ko-KR" sz="1400" b="1" dirty="0" smtClean="0">
                <a:latin typeface="휴먼명조"/>
              </a:rPr>
              <a:t>, ‘</a:t>
            </a:r>
            <a:r>
              <a:rPr lang="ko-KR" altLang="en-US" sz="1400" b="1" dirty="0" smtClean="0">
                <a:latin typeface="휴먼명조"/>
              </a:rPr>
              <a:t>고맙다’고 한다</a:t>
            </a:r>
            <a:r>
              <a:rPr lang="en-US" altLang="ko-KR" sz="1400" b="1" dirty="0" smtClean="0">
                <a:latin typeface="휴먼명조"/>
              </a:rPr>
              <a:t>.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-27384"/>
            <a:ext cx="88204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 smtClean="0"/>
          </a:p>
          <a:p>
            <a:endParaRPr lang="ko-KR" altLang="en-US" dirty="0"/>
          </a:p>
          <a:p>
            <a:pPr>
              <a:buFont typeface="Arial" pitchFamily="34" charset="0"/>
              <a:buChar char="•"/>
            </a:pPr>
            <a:r>
              <a:rPr lang="en-US" altLang="ko-KR" b="1" dirty="0" smtClean="0"/>
              <a:t>  </a:t>
            </a:r>
            <a:r>
              <a:rPr lang="ko-KR" altLang="en-US" sz="2000" b="1" dirty="0"/>
              <a:t>갈등해결 전략 사용 측정 도구 </a:t>
            </a:r>
            <a:endParaRPr lang="ko-KR" altLang="en-US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3528" y="1137326"/>
          <a:ext cx="8640960" cy="5276201"/>
        </p:xfrm>
        <a:graphic>
          <a:graphicData uri="http://schemas.openxmlformats.org/drawingml/2006/table">
            <a:tbl>
              <a:tblPr/>
              <a:tblGrid>
                <a:gridCol w="585828"/>
                <a:gridCol w="1244884"/>
                <a:gridCol w="6810248"/>
              </a:tblGrid>
              <a:tr h="6661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동영상장면</a:t>
                      </a:r>
                      <a:r>
                        <a:rPr lang="en-US" altLang="ko-KR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놀림 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쉬는 </a:t>
                      </a: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시간</a:t>
                      </a:r>
                      <a:r>
                        <a:rPr lang="en-US" altLang="ko-KR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교실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친구가 </a:t>
                      </a: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‘얘들이 그러는데</a:t>
                      </a:r>
                      <a:r>
                        <a:rPr lang="en-US" altLang="ko-KR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너 바보라며</a:t>
                      </a:r>
                      <a:r>
                        <a:rPr lang="en-US" altLang="ko-KR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바보니</a:t>
                      </a:r>
                      <a:r>
                        <a:rPr lang="en-US" altLang="ko-KR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? ’</a:t>
                      </a: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하고 키득키득 웃으며 묻는다</a:t>
                      </a:r>
                      <a:r>
                        <a:rPr lang="en-US" altLang="ko-KR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84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점수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전략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전략 사용의 예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무반응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가만히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있음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답하지 않음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공격적 행동 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때리기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밀치기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사물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차기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주먹보이기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눈 부릅뜨기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언어적 경고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욕하기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큰소리‘야’ 소리치기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/·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이를거야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가만안둔다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회피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자리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피하기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엎드리기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보지않기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)/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귀막기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듣지않기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)/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고개돌리기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들리지 않는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혼잣말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대응없이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울기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알림</a:t>
                      </a: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* </a:t>
                      </a:r>
                      <a:r>
                        <a:rPr lang="en-US" altLang="ko-KR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교사</a:t>
                      </a:r>
                      <a:r>
                        <a:rPr lang="en-US" altLang="ko-KR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교사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도우미에게 말하기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상황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행위 등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 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메모전달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전화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중지요구</a:t>
                      </a:r>
                      <a:endParaRPr lang="en-US" altLang="ko-KR" sz="15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부탁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그만해줘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하지말아줘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놀리지마 *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적극적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명확하게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단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공격적이지 않게 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규준 제시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놀리는건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나쁜거야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그런말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하는건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아니지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우린 친구잖아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예의가 없네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매너배워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39006" marR="39006" marT="10784" marB="10784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대안 제시</a:t>
                      </a:r>
                      <a:r>
                        <a:rPr lang="en-US" altLang="ko-KR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</a:t>
                      </a:r>
                      <a:endParaRPr lang="ko-KR" altLang="en-US" sz="15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협상</a:t>
                      </a: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감정전달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:(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그런말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들으면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기분나빠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너라면 좋겠니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?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이유 질문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왜그러니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?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사과요구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내게 사과해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!/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너도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그런말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들으면 좋겠니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?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·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무시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아무일 없는 듯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못들은척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관심없는척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39006" marR="39006" marT="10784" marB="107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6401485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* Johnson, Johnson&amp; 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Dudley(1992)</a:t>
            </a:r>
            <a:r>
              <a:rPr lang="ko-KR" altLang="en-US" sz="1600" dirty="0" smtClean="0"/>
              <a:t> 건설적인 갈등해결 전략 점수체계</a:t>
            </a:r>
            <a:endParaRPr lang="ko-KR" altLang="en-US" sz="1600" dirty="0"/>
          </a:p>
        </p:txBody>
      </p:sp>
      <p:pic>
        <p:nvPicPr>
          <p:cNvPr id="7" name="_x94388024" descr="EMB00001174a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490" y="4820394"/>
            <a:ext cx="211135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ltGray">
          <a:xfrm>
            <a:off x="642367" y="5157404"/>
            <a:ext cx="485232" cy="1277744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95" y="201"/>
              </a:cxn>
              <a:cxn ang="0">
                <a:pos x="295" y="797"/>
              </a:cxn>
              <a:cxn ang="0">
                <a:pos x="0" y="797"/>
              </a:cxn>
              <a:cxn ang="0">
                <a:pos x="2" y="0"/>
              </a:cxn>
            </a:cxnLst>
            <a:rect l="0" t="0" r="r" b="b"/>
            <a:pathLst>
              <a:path w="295" h="797">
                <a:moveTo>
                  <a:pt x="2" y="0"/>
                </a:moveTo>
                <a:lnTo>
                  <a:pt x="295" y="201"/>
                </a:lnTo>
                <a:lnTo>
                  <a:pt x="295" y="797"/>
                </a:lnTo>
                <a:lnTo>
                  <a:pt x="0" y="797"/>
                </a:lnTo>
                <a:lnTo>
                  <a:pt x="2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899" name="Freeform 3"/>
          <p:cNvSpPr>
            <a:spLocks/>
          </p:cNvSpPr>
          <p:nvPr/>
        </p:nvSpPr>
        <p:spPr bwMode="ltGray">
          <a:xfrm>
            <a:off x="2795017" y="5105017"/>
            <a:ext cx="1740254" cy="1341870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51" y="0"/>
              </a:cxn>
              <a:cxn ang="0">
                <a:pos x="1049" y="1142"/>
              </a:cxn>
              <a:cxn ang="0">
                <a:pos x="0" y="1139"/>
              </a:cxn>
              <a:cxn ang="0">
                <a:pos x="0" y="101"/>
              </a:cxn>
            </a:cxnLst>
            <a:rect l="0" t="0" r="r" b="b"/>
            <a:pathLst>
              <a:path w="1051" h="1142">
                <a:moveTo>
                  <a:pt x="0" y="101"/>
                </a:moveTo>
                <a:lnTo>
                  <a:pt x="1051" y="0"/>
                </a:lnTo>
                <a:lnTo>
                  <a:pt x="1049" y="1142"/>
                </a:lnTo>
                <a:lnTo>
                  <a:pt x="0" y="1139"/>
                </a:lnTo>
                <a:lnTo>
                  <a:pt x="0" y="10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900" name="Freeform 4"/>
          <p:cNvSpPr>
            <a:spLocks/>
          </p:cNvSpPr>
          <p:nvPr/>
        </p:nvSpPr>
        <p:spPr bwMode="ltGray">
          <a:xfrm>
            <a:off x="1118617" y="5301868"/>
            <a:ext cx="1740254" cy="1143074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1058" y="0"/>
              </a:cxn>
              <a:cxn ang="0">
                <a:pos x="1049" y="713"/>
              </a:cxn>
              <a:cxn ang="0">
                <a:pos x="0" y="711"/>
              </a:cxn>
              <a:cxn ang="0">
                <a:pos x="0" y="100"/>
              </a:cxn>
            </a:cxnLst>
            <a:rect l="0" t="0" r="r" b="b"/>
            <a:pathLst>
              <a:path w="1058" h="713">
                <a:moveTo>
                  <a:pt x="0" y="100"/>
                </a:moveTo>
                <a:lnTo>
                  <a:pt x="1058" y="0"/>
                </a:lnTo>
                <a:lnTo>
                  <a:pt x="1049" y="713"/>
                </a:lnTo>
                <a:lnTo>
                  <a:pt x="0" y="711"/>
                </a:lnTo>
                <a:lnTo>
                  <a:pt x="0" y="1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901" name="Freeform 5"/>
          <p:cNvSpPr>
            <a:spLocks/>
          </p:cNvSpPr>
          <p:nvPr/>
        </p:nvSpPr>
        <p:spPr bwMode="ltGray">
          <a:xfrm>
            <a:off x="4471417" y="4909753"/>
            <a:ext cx="1740254" cy="1539063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51" y="0"/>
              </a:cxn>
              <a:cxn ang="0">
                <a:pos x="1049" y="1142"/>
              </a:cxn>
              <a:cxn ang="0">
                <a:pos x="0" y="1139"/>
              </a:cxn>
              <a:cxn ang="0">
                <a:pos x="0" y="101"/>
              </a:cxn>
            </a:cxnLst>
            <a:rect l="0" t="0" r="r" b="b"/>
            <a:pathLst>
              <a:path w="1051" h="1142">
                <a:moveTo>
                  <a:pt x="0" y="101"/>
                </a:moveTo>
                <a:lnTo>
                  <a:pt x="1051" y="0"/>
                </a:lnTo>
                <a:lnTo>
                  <a:pt x="1049" y="1142"/>
                </a:lnTo>
                <a:lnTo>
                  <a:pt x="0" y="1139"/>
                </a:lnTo>
                <a:lnTo>
                  <a:pt x="0" y="101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5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902" name="Freeform 6"/>
          <p:cNvSpPr>
            <a:spLocks/>
          </p:cNvSpPr>
          <p:nvPr/>
        </p:nvSpPr>
        <p:spPr bwMode="ltGray">
          <a:xfrm>
            <a:off x="6147816" y="4452554"/>
            <a:ext cx="2021525" cy="2000782"/>
          </a:xfrm>
          <a:custGeom>
            <a:avLst/>
            <a:gdLst/>
            <a:ahLst/>
            <a:cxnLst>
              <a:cxn ang="0">
                <a:pos x="0" y="217"/>
              </a:cxn>
              <a:cxn ang="0">
                <a:pos x="1229" y="0"/>
              </a:cxn>
              <a:cxn ang="0">
                <a:pos x="1229" y="1248"/>
              </a:cxn>
              <a:cxn ang="0">
                <a:pos x="0" y="1245"/>
              </a:cxn>
              <a:cxn ang="0">
                <a:pos x="0" y="217"/>
              </a:cxn>
            </a:cxnLst>
            <a:rect l="0" t="0" r="r" b="b"/>
            <a:pathLst>
              <a:path w="1229" h="1248">
                <a:moveTo>
                  <a:pt x="0" y="217"/>
                </a:moveTo>
                <a:lnTo>
                  <a:pt x="1229" y="0"/>
                </a:lnTo>
                <a:lnTo>
                  <a:pt x="1229" y="1248"/>
                </a:lnTo>
                <a:lnTo>
                  <a:pt x="0" y="1245"/>
                </a:lnTo>
                <a:lnTo>
                  <a:pt x="0" y="21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연구 설계 및 연구 절차</a:t>
            </a:r>
            <a:endParaRPr lang="en-US" altLang="ko-KR" sz="2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928" name="Rectangle 22"/>
          <p:cNvSpPr>
            <a:spLocks noChangeArrowheads="1"/>
          </p:cNvSpPr>
          <p:nvPr/>
        </p:nvSpPr>
        <p:spPr bwMode="gray">
          <a:xfrm>
            <a:off x="539552" y="1196752"/>
            <a:ext cx="74168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연구설계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: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사전사후검사 통제집단 설계</a:t>
            </a:r>
            <a:endPara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20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2000" b="1" dirty="0" smtClean="0"/>
              <a:t>                            </a:t>
            </a:r>
            <a:r>
              <a:rPr lang="en-US" altLang="ko-KR" sz="1200" b="1" dirty="0" smtClean="0"/>
              <a:t>T1, T3: </a:t>
            </a:r>
            <a:r>
              <a:rPr lang="ko-KR" altLang="en-US" sz="1200" b="1" dirty="0" smtClean="0"/>
              <a:t>갈등해결 기술</a:t>
            </a:r>
            <a:r>
              <a:rPr lang="en-US" altLang="ko-KR" sz="1200" b="1" dirty="0" smtClean="0"/>
              <a:t>, T2,T4: </a:t>
            </a:r>
            <a:r>
              <a:rPr lang="ko-KR" altLang="en-US" sz="1200" b="1" dirty="0" smtClean="0"/>
              <a:t>갈등해결 전략</a:t>
            </a:r>
            <a:r>
              <a:rPr lang="en-US" altLang="ko-KR" sz="1200" b="1" dirty="0" smtClean="0"/>
              <a:t>, X1: </a:t>
            </a:r>
            <a:r>
              <a:rPr lang="ko-KR" altLang="en-US" sz="1200" b="1" dirty="0" smtClean="0"/>
              <a:t>상황중심 갈등해결 프로그램</a:t>
            </a:r>
            <a:endParaRPr lang="en-US" altLang="ko-KR" sz="12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연구절차</a:t>
            </a:r>
            <a:endPara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lnSpc>
                <a:spcPct val="200000"/>
              </a:lnSpc>
            </a:pP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923999" y="3412741"/>
            <a:ext cx="7477501" cy="2846025"/>
            <a:chOff x="768" y="2124"/>
            <a:chExt cx="4546" cy="1642"/>
          </a:xfrm>
        </p:grpSpPr>
        <p:sp>
          <p:nvSpPr>
            <p:cNvPr id="80943" name="AutoShape 47"/>
            <p:cNvSpPr>
              <a:spLocks noChangeArrowheads="1"/>
            </p:cNvSpPr>
            <p:nvPr/>
          </p:nvSpPr>
          <p:spPr bwMode="gray">
            <a:xfrm>
              <a:off x="3961" y="2124"/>
              <a:ext cx="1353" cy="1476"/>
            </a:xfrm>
            <a:prstGeom prst="rightArrow">
              <a:avLst>
                <a:gd name="adj1" fmla="val 64500"/>
                <a:gd name="adj2" fmla="val 33880"/>
              </a:avLst>
            </a:prstGeom>
            <a:gradFill rotWithShape="1">
              <a:gsLst>
                <a:gs pos="0">
                  <a:schemeClr val="folHlink">
                    <a:gamma/>
                    <a:tint val="38824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Left">
                <a:rot lat="18000000" lon="3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80944" name="Rectangle 48"/>
            <p:cNvSpPr>
              <a:spLocks noChangeArrowheads="1"/>
            </p:cNvSpPr>
            <p:nvPr/>
          </p:nvSpPr>
          <p:spPr bwMode="gray">
            <a:xfrm>
              <a:off x="2890" y="2520"/>
              <a:ext cx="1049" cy="976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8824"/>
                    <a:invGamma/>
                  </a:schemeClr>
                </a:gs>
                <a:gs pos="100000">
                  <a:schemeClr val="hlink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Left">
                <a:rot lat="18000000" lon="3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80945" name="Rectangle 49"/>
            <p:cNvSpPr>
              <a:spLocks noChangeArrowheads="1"/>
            </p:cNvSpPr>
            <p:nvPr/>
          </p:nvSpPr>
          <p:spPr bwMode="gray">
            <a:xfrm>
              <a:off x="1824" y="2652"/>
              <a:ext cx="1049" cy="976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38824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Left">
                <a:rot lat="18000000" lon="3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80946" name="Rectangle 50"/>
            <p:cNvSpPr>
              <a:spLocks noChangeArrowheads="1"/>
            </p:cNvSpPr>
            <p:nvPr/>
          </p:nvSpPr>
          <p:spPr bwMode="gray">
            <a:xfrm>
              <a:off x="768" y="2790"/>
              <a:ext cx="1049" cy="9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38824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Left">
                <a:rot lat="18000000" lon="300000" rev="0"/>
              </a:camera>
              <a:lightRig rig="legacyFlat4" dir="b"/>
            </a:scene3d>
            <a:sp3d extrusionH="36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82105" y="4204904"/>
            <a:ext cx="1095472" cy="1096582"/>
            <a:chOff x="912" y="2640"/>
            <a:chExt cx="792" cy="814"/>
          </a:xfrm>
        </p:grpSpPr>
        <p:pic>
          <p:nvPicPr>
            <p:cNvPr id="80948" name="Picture 52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3156"/>
              <a:ext cx="792" cy="298"/>
            </a:xfrm>
            <a:prstGeom prst="rect">
              <a:avLst/>
            </a:prstGeom>
            <a:noFill/>
          </p:spPr>
        </p:pic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939" y="2640"/>
              <a:ext cx="754" cy="753"/>
              <a:chOff x="960" y="2640"/>
              <a:chExt cx="754" cy="753"/>
            </a:xfrm>
          </p:grpSpPr>
          <p:sp>
            <p:nvSpPr>
              <p:cNvPr id="80950" name="Oval 54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0951" name="Oval 55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  <a:alpha val="39999"/>
                    </a:schemeClr>
                  </a:gs>
                  <a:gs pos="100000">
                    <a:schemeClr val="accent1">
                      <a:alpha val="39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80952" name="Picture 56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1070" y="2663"/>
                <a:ext cx="533" cy="246"/>
              </a:xfrm>
              <a:prstGeom prst="rect">
                <a:avLst/>
              </a:prstGeom>
              <a:noFill/>
            </p:spPr>
          </p:pic>
          <p:pic>
            <p:nvPicPr>
              <p:cNvPr id="80953" name="Picture 57" descr="light_shadow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1039" y="2973"/>
                <a:ext cx="594" cy="4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2771205" y="4014404"/>
            <a:ext cx="1095472" cy="1096582"/>
            <a:chOff x="912" y="2640"/>
            <a:chExt cx="792" cy="814"/>
          </a:xfrm>
        </p:grpSpPr>
        <p:pic>
          <p:nvPicPr>
            <p:cNvPr id="80955" name="Picture 59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3156"/>
              <a:ext cx="792" cy="298"/>
            </a:xfrm>
            <a:prstGeom prst="rect">
              <a:avLst/>
            </a:prstGeom>
            <a:noFill/>
          </p:spPr>
        </p:pic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939" y="2640"/>
              <a:ext cx="754" cy="753"/>
              <a:chOff x="960" y="2640"/>
              <a:chExt cx="754" cy="753"/>
            </a:xfrm>
          </p:grpSpPr>
          <p:sp>
            <p:nvSpPr>
              <p:cNvPr id="80957" name="Oval 61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0958" name="Oval 62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25490"/>
                      <a:invGamma/>
                      <a:alpha val="39999"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80959" name="Picture 63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1070" y="2663"/>
                <a:ext cx="533" cy="246"/>
              </a:xfrm>
              <a:prstGeom prst="rect">
                <a:avLst/>
              </a:prstGeom>
              <a:noFill/>
            </p:spPr>
          </p:pic>
          <p:pic>
            <p:nvPicPr>
              <p:cNvPr id="80960" name="Picture 64" descr="light_shadow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1039" y="2973"/>
                <a:ext cx="594" cy="4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4434905" y="3785804"/>
            <a:ext cx="1095472" cy="1096582"/>
            <a:chOff x="912" y="2640"/>
            <a:chExt cx="792" cy="814"/>
          </a:xfrm>
        </p:grpSpPr>
        <p:pic>
          <p:nvPicPr>
            <p:cNvPr id="80962" name="Picture 66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3156"/>
              <a:ext cx="792" cy="298"/>
            </a:xfrm>
            <a:prstGeom prst="rect">
              <a:avLst/>
            </a:prstGeom>
            <a:noFill/>
          </p:spPr>
        </p:pic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939" y="2640"/>
              <a:ext cx="754" cy="753"/>
              <a:chOff x="960" y="2640"/>
              <a:chExt cx="754" cy="753"/>
            </a:xfrm>
          </p:grpSpPr>
          <p:sp>
            <p:nvSpPr>
              <p:cNvPr id="80964" name="Oval 68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0965" name="Oval 69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  <a:alpha val="39999"/>
                    </a:schemeClr>
                  </a:gs>
                  <a:gs pos="100000">
                    <a:schemeClr val="hlink">
                      <a:alpha val="39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80966" name="Picture 70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1070" y="2663"/>
                <a:ext cx="533" cy="246"/>
              </a:xfrm>
              <a:prstGeom prst="rect">
                <a:avLst/>
              </a:prstGeom>
              <a:noFill/>
            </p:spPr>
          </p:pic>
          <p:pic>
            <p:nvPicPr>
              <p:cNvPr id="80967" name="Picture 71" descr="light_shadow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1039" y="2973"/>
                <a:ext cx="594" cy="4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6124005" y="3576253"/>
            <a:ext cx="1095472" cy="1185555"/>
            <a:chOff x="912" y="2640"/>
            <a:chExt cx="792" cy="814"/>
          </a:xfrm>
        </p:grpSpPr>
        <p:pic>
          <p:nvPicPr>
            <p:cNvPr id="80969" name="Picture 73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3156"/>
              <a:ext cx="792" cy="298"/>
            </a:xfrm>
            <a:prstGeom prst="rect">
              <a:avLst/>
            </a:prstGeom>
            <a:noFill/>
          </p:spPr>
        </p:pic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939" y="2640"/>
              <a:ext cx="754" cy="753"/>
              <a:chOff x="960" y="2640"/>
              <a:chExt cx="754" cy="753"/>
            </a:xfrm>
          </p:grpSpPr>
          <p:sp>
            <p:nvSpPr>
              <p:cNvPr id="80971" name="Oval 75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0972" name="Oval 76"/>
              <p:cNvSpPr>
                <a:spLocks noChangeArrowheads="1"/>
              </p:cNvSpPr>
              <p:nvPr/>
            </p:nvSpPr>
            <p:spPr bwMode="gray">
              <a:xfrm rot="76022" flipH="1">
                <a:off x="960" y="2640"/>
                <a:ext cx="754" cy="75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25490"/>
                      <a:invGamma/>
                      <a:alpha val="39999"/>
                    </a:schemeClr>
                  </a:gs>
                  <a:gs pos="100000">
                    <a:schemeClr val="folHlink">
                      <a:alpha val="39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80973" name="Picture 77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1070" y="2663"/>
                <a:ext cx="533" cy="246"/>
              </a:xfrm>
              <a:prstGeom prst="rect">
                <a:avLst/>
              </a:prstGeom>
              <a:noFill/>
            </p:spPr>
          </p:pic>
          <p:pic>
            <p:nvPicPr>
              <p:cNvPr id="80974" name="Picture 78" descr="light_shadow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1039" y="2973"/>
                <a:ext cx="594" cy="41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4" name="Rectangle 949"/>
          <p:cNvSpPr>
            <a:spLocks noChangeArrowheads="1"/>
          </p:cNvSpPr>
          <p:nvPr/>
        </p:nvSpPr>
        <p:spPr bwMode="auto">
          <a:xfrm>
            <a:off x="971600" y="446647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1</a:t>
            </a:r>
            <a:endParaRPr lang="en-US" altLang="ko-KR" sz="20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2" name="Rectangle 949"/>
          <p:cNvSpPr>
            <a:spLocks noChangeArrowheads="1"/>
          </p:cNvSpPr>
          <p:nvPr/>
        </p:nvSpPr>
        <p:spPr bwMode="auto">
          <a:xfrm>
            <a:off x="2699792" y="4250447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2</a:t>
            </a:r>
            <a:endParaRPr lang="en-US" altLang="ko-KR" sz="20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3" name="Rectangle 949"/>
          <p:cNvSpPr>
            <a:spLocks noChangeArrowheads="1"/>
          </p:cNvSpPr>
          <p:nvPr/>
        </p:nvSpPr>
        <p:spPr bwMode="auto">
          <a:xfrm>
            <a:off x="4355976" y="4034423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hlin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3</a:t>
            </a:r>
            <a:endParaRPr lang="en-US" altLang="ko-KR" sz="20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4" name="Rectangle 949"/>
          <p:cNvSpPr>
            <a:spLocks noChangeArrowheads="1"/>
          </p:cNvSpPr>
          <p:nvPr/>
        </p:nvSpPr>
        <p:spPr bwMode="auto">
          <a:xfrm>
            <a:off x="6012160" y="3818399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folHlink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4</a:t>
            </a:r>
            <a:endParaRPr lang="en-US" altLang="ko-KR" sz="2000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971600" y="5575503"/>
            <a:ext cx="1967192" cy="4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연구 참여자 선정</a:t>
            </a:r>
            <a:endParaRPr lang="en-US" altLang="ko-KR" sz="1400" b="1" dirty="0">
              <a:ea typeface="굴림" pitchFamily="50" charset="-127"/>
              <a:cs typeface="Arial" charset="0"/>
            </a:endParaRPr>
          </a:p>
        </p:txBody>
      </p:sp>
      <p:sp>
        <p:nvSpPr>
          <p:cNvPr id="80980" name="Rectangle 84"/>
          <p:cNvSpPr>
            <a:spLocks noChangeArrowheads="1"/>
          </p:cNvSpPr>
          <p:nvPr/>
        </p:nvSpPr>
        <p:spPr bwMode="auto">
          <a:xfrm>
            <a:off x="2771800" y="5389190"/>
            <a:ext cx="1790628" cy="41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사전검사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80981" name="Rectangle 85"/>
          <p:cNvSpPr>
            <a:spLocks noChangeArrowheads="1"/>
          </p:cNvSpPr>
          <p:nvPr/>
        </p:nvSpPr>
        <p:spPr bwMode="auto">
          <a:xfrm>
            <a:off x="4499992" y="5245174"/>
            <a:ext cx="1643208" cy="7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프로그램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실시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80982" name="Rectangle 86"/>
          <p:cNvSpPr>
            <a:spLocks noChangeArrowheads="1"/>
          </p:cNvSpPr>
          <p:nvPr/>
        </p:nvSpPr>
        <p:spPr bwMode="auto">
          <a:xfrm>
            <a:off x="6084168" y="5101159"/>
            <a:ext cx="2148254" cy="41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사후 검사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aphicFrame>
        <p:nvGraphicFramePr>
          <p:cNvPr id="64" name="Table 4"/>
          <p:cNvGraphicFramePr>
            <a:graphicFrameLocks noGrp="1"/>
          </p:cNvGraphicFramePr>
          <p:nvPr/>
        </p:nvGraphicFramePr>
        <p:xfrm>
          <a:off x="467544" y="1876375"/>
          <a:ext cx="7416824" cy="838962"/>
        </p:xfrm>
        <a:graphic>
          <a:graphicData uri="http://schemas.openxmlformats.org/drawingml/2006/table">
            <a:tbl>
              <a:tblPr/>
              <a:tblGrid>
                <a:gridCol w="1854206"/>
                <a:gridCol w="1854206"/>
                <a:gridCol w="1854206"/>
                <a:gridCol w="1854206"/>
              </a:tblGrid>
              <a:tr h="24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집단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사전검사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실험처치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사후검사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실험집단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T1 T2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X1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T3 T4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통제집단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T1 T2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/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T3 T4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7"/>
          <p:cNvSpPr txBox="1">
            <a:spLocks noChangeArrowheads="1"/>
          </p:cNvSpPr>
          <p:nvPr/>
        </p:nvSpPr>
        <p:spPr bwMode="auto">
          <a:xfrm>
            <a:off x="488950" y="152400"/>
            <a:ext cx="819467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5.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자료 처리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gray">
          <a:xfrm>
            <a:off x="827584" y="2387428"/>
            <a:ext cx="5472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채점자간 신뢰도</a:t>
            </a:r>
            <a:endParaRPr lang="en-US" altLang="ko-KR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32860" y="2531444"/>
            <a:ext cx="174625" cy="174625"/>
            <a:chOff x="2406" y="2636"/>
            <a:chExt cx="882" cy="883"/>
          </a:xfrm>
        </p:grpSpPr>
        <p:pic>
          <p:nvPicPr>
            <p:cNvPr id="53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55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56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57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Rectangle 8"/>
          <p:cNvSpPr>
            <a:spLocks noChangeArrowheads="1"/>
          </p:cNvSpPr>
          <p:nvPr/>
        </p:nvSpPr>
        <p:spPr bwMode="gray">
          <a:xfrm>
            <a:off x="4067944" y="3933056"/>
            <a:ext cx="1395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신뢰도</a:t>
            </a:r>
            <a:endParaRPr lang="en-US" altLang="ko-KR" sz="24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및</a:t>
            </a:r>
            <a:endParaRPr lang="en-US" altLang="ko-KR" sz="24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/>
            <a:r>
              <a:rPr lang="ko-KR" altLang="en-US" sz="24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타당도</a:t>
            </a:r>
            <a:endParaRPr lang="en-US" altLang="ko-KR" sz="24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39552" y="1340768"/>
            <a:ext cx="174625" cy="174625"/>
            <a:chOff x="2406" y="2636"/>
            <a:chExt cx="882" cy="883"/>
          </a:xfrm>
        </p:grpSpPr>
        <p:pic>
          <p:nvPicPr>
            <p:cNvPr id="26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28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9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30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827584" y="1196752"/>
            <a:ext cx="7848872" cy="7848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실험집단과 통제집단 학생들의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사전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-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사후 점수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차이에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대한 독립표본 </a:t>
            </a:r>
            <a:r>
              <a:rPr lang="en-US" altLang="ko-KR" b="1" i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t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검정 사용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32" name="Rectangle 10"/>
          <p:cNvSpPr/>
          <p:nvPr/>
        </p:nvSpPr>
        <p:spPr>
          <a:xfrm>
            <a:off x="803314" y="2891484"/>
            <a:ext cx="7960398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사전평가 채점자간 신뢰도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95%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사후평가 채점자간 신뢰도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en-US" altLang="ko-KR" dirty="0" smtClean="0"/>
              <a:t>95%</a:t>
            </a:r>
            <a:endParaRPr lang="ko-KR" altLang="en-US" dirty="0"/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576623" y="4442857"/>
            <a:ext cx="174625" cy="174625"/>
            <a:chOff x="2406" y="2636"/>
            <a:chExt cx="882" cy="883"/>
          </a:xfrm>
        </p:grpSpPr>
        <p:pic>
          <p:nvPicPr>
            <p:cNvPr id="34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36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37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38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22"/>
          <p:cNvSpPr>
            <a:spLocks noChangeArrowheads="1"/>
          </p:cNvSpPr>
          <p:nvPr/>
        </p:nvSpPr>
        <p:spPr bwMode="gray">
          <a:xfrm>
            <a:off x="827584" y="4735353"/>
            <a:ext cx="7744944" cy="1061829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연구참여자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(12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),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담당학급 특수교사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(2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참여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수업내용 및 교수방법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참여도 등에 대한 평가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평균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3.6,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높음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endParaRPr lang="en-US" altLang="ko-KR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928662" y="4286256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사회적 타당도 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41" name="설명선 2 40"/>
          <p:cNvSpPr/>
          <p:nvPr/>
        </p:nvSpPr>
        <p:spPr>
          <a:xfrm>
            <a:off x="6111276" y="1108862"/>
            <a:ext cx="2880320" cy="303914"/>
          </a:xfrm>
          <a:prstGeom prst="borderCallout2">
            <a:avLst>
              <a:gd name="adj1" fmla="val 15168"/>
              <a:gd name="adj2" fmla="val -1152"/>
              <a:gd name="adj3" fmla="val 18750"/>
              <a:gd name="adj4" fmla="val -16667"/>
              <a:gd name="adj5" fmla="val 144736"/>
              <a:gd name="adj6" fmla="val -394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/>
                </a:solidFill>
              </a:rPr>
              <a:t>정규분포</a:t>
            </a:r>
            <a:r>
              <a:rPr lang="en-US" altLang="ko-KR" sz="1500" dirty="0" smtClean="0">
                <a:solidFill>
                  <a:schemeClr val="tx1"/>
                </a:solidFill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</a:rPr>
              <a:t>등분산성 가정 확인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2" name="설명선 2 41"/>
          <p:cNvSpPr/>
          <p:nvPr/>
        </p:nvSpPr>
        <p:spPr>
          <a:xfrm>
            <a:off x="5724128" y="2924944"/>
            <a:ext cx="2880320" cy="303914"/>
          </a:xfrm>
          <a:prstGeom prst="borderCallout2">
            <a:avLst>
              <a:gd name="adj1" fmla="val 15168"/>
              <a:gd name="adj2" fmla="val -1152"/>
              <a:gd name="adj3" fmla="val 18750"/>
              <a:gd name="adj4" fmla="val -16667"/>
              <a:gd name="adj5" fmla="val 144736"/>
              <a:gd name="adj6" fmla="val -394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>
                <a:solidFill>
                  <a:schemeClr val="tx1"/>
                </a:solidFill>
              </a:rPr>
              <a:t>연구자외</a:t>
            </a:r>
            <a:r>
              <a:rPr lang="ko-KR" altLang="en-US" sz="1500" dirty="0" smtClean="0">
                <a:solidFill>
                  <a:schemeClr val="tx1"/>
                </a:solidFill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</a:rPr>
              <a:t>1</a:t>
            </a:r>
            <a:r>
              <a:rPr lang="ko-KR" altLang="en-US" sz="1500" dirty="0" smtClean="0">
                <a:solidFill>
                  <a:schemeClr val="tx1"/>
                </a:solidFill>
              </a:rPr>
              <a:t>인</a:t>
            </a:r>
            <a:r>
              <a:rPr lang="en-US" altLang="ko-KR" sz="1500" dirty="0" smtClean="0">
                <a:solidFill>
                  <a:schemeClr val="tx1"/>
                </a:solidFill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</a:rPr>
              <a:t>일치도 </a:t>
            </a:r>
            <a:r>
              <a:rPr lang="en-US" altLang="ko-KR" sz="1500" dirty="0" smtClean="0">
                <a:solidFill>
                  <a:schemeClr val="tx1"/>
                </a:solidFill>
              </a:rPr>
              <a:t>90%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43" name="설명선 2 42"/>
          <p:cNvSpPr/>
          <p:nvPr/>
        </p:nvSpPr>
        <p:spPr>
          <a:xfrm>
            <a:off x="6944162" y="4716756"/>
            <a:ext cx="1728192" cy="504056"/>
          </a:xfrm>
          <a:prstGeom prst="borderCallout2">
            <a:avLst>
              <a:gd name="adj1" fmla="val 15168"/>
              <a:gd name="adj2" fmla="val -1152"/>
              <a:gd name="adj3" fmla="val 18750"/>
              <a:gd name="adj4" fmla="val -17045"/>
              <a:gd name="adj5" fmla="val 144736"/>
              <a:gd name="adj6" fmla="val -394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>
                <a:solidFill>
                  <a:schemeClr val="tx1"/>
                </a:solidFill>
              </a:rPr>
              <a:t>1</a:t>
            </a:r>
            <a:r>
              <a:rPr lang="ko-KR" altLang="en-US" sz="1500" dirty="0" smtClean="0">
                <a:solidFill>
                  <a:schemeClr val="tx1"/>
                </a:solidFill>
              </a:rPr>
              <a:t>점</a:t>
            </a:r>
            <a:r>
              <a:rPr lang="en-US" altLang="ko-KR" sz="1500" dirty="0" smtClean="0">
                <a:solidFill>
                  <a:schemeClr val="tx1"/>
                </a:solidFill>
              </a:rPr>
              <a:t>-  4</a:t>
            </a:r>
            <a:r>
              <a:rPr lang="ko-KR" altLang="en-US" sz="1500" dirty="0" smtClean="0">
                <a:solidFill>
                  <a:schemeClr val="tx1"/>
                </a:solidFill>
              </a:rPr>
              <a:t>점</a:t>
            </a:r>
            <a:r>
              <a:rPr lang="en-US" altLang="ko-KR" sz="15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altLang="ko-KR" sz="1500" dirty="0" smtClean="0">
                <a:solidFill>
                  <a:schemeClr val="tx1"/>
                </a:solidFill>
              </a:rPr>
              <a:t> 4</a:t>
            </a:r>
            <a:r>
              <a:rPr lang="ko-KR" altLang="en-US" sz="1500" dirty="0" smtClean="0">
                <a:solidFill>
                  <a:schemeClr val="tx1"/>
                </a:solidFill>
              </a:rPr>
              <a:t>점</a:t>
            </a:r>
            <a:r>
              <a:rPr lang="en-US" altLang="ko-KR" sz="1500" dirty="0" smtClean="0">
                <a:solidFill>
                  <a:schemeClr val="tx1"/>
                </a:solidFill>
              </a:rPr>
              <a:t>: </a:t>
            </a:r>
            <a:r>
              <a:rPr lang="ko-KR" altLang="en-US" sz="1500" dirty="0" smtClean="0">
                <a:solidFill>
                  <a:schemeClr val="tx1"/>
                </a:solidFill>
              </a:rPr>
              <a:t>매우 그렇다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2392" y="885852"/>
          <a:ext cx="8244408" cy="2828885"/>
        </p:xfrm>
        <a:graphic>
          <a:graphicData uri="http://schemas.openxmlformats.org/drawingml/2006/table">
            <a:tbl>
              <a:tblPr/>
              <a:tblGrid>
                <a:gridCol w="673162"/>
                <a:gridCol w="1559086"/>
                <a:gridCol w="5362871"/>
                <a:gridCol w="649289"/>
              </a:tblGrid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번호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영역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영역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M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전반적 평가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수업이 즐거웠나요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4.00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수업은 이해하기 쉬웠나요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3.67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선생님은 문제해결방법을 잘 설명했나요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3.75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선생님은 내가 질문할 때 잘 대답해 주었나요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4.00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교수방법 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활동지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평가지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는 스스로 할 수 있었나요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3.67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6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동영상 내용은 이해하기가 쉬웠나요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3.50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7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대안 생각할때 도움이 되었나요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3.67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8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역할극은 바람직한 행동 연습에 도움이 되었나요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3.17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9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실제사건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휴먼명조"/>
                        </a:rPr>
                        <a:t>협의모임은 역할행동을 배우는데 도움이 되었나요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휴먼명조"/>
                        </a:rPr>
                        <a:t>? 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3.75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10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교수결과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갈등이 생기면 스스로 문제를 해결할 수 있나요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?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3.67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4685" y="4653136"/>
          <a:ext cx="8316415" cy="1703070"/>
        </p:xfrm>
        <a:graphic>
          <a:graphicData uri="http://schemas.openxmlformats.org/drawingml/2006/table">
            <a:tbl>
              <a:tblPr/>
              <a:tblGrid>
                <a:gridCol w="576063"/>
                <a:gridCol w="792088"/>
                <a:gridCol w="6391572"/>
                <a:gridCol w="556692"/>
              </a:tblGrid>
              <a:tr h="800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번호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영역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M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전반적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평가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학생들이 수업에 참여하는 것을 좋아했다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5.00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8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이 수업이 전반적으로 학생의 갈등해결에 긍정적인 영향을 주었다고 생각한다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4.00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3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이 수업은 학생들이 긍정적인 갈등해결 전략을 학습하는데 도움을 주었다고 생각한다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4.50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5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수업에서 동영상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그림자료를 통해 문제상황을 제시한 것은 학생들의 갈등상황 이해에 도움이 되었다고 생각한다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3.50</a:t>
                      </a:r>
                      <a:endParaRPr lang="en-US" sz="16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4246488"/>
            <a:ext cx="6158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ko-KR" dirty="0" smtClean="0"/>
              <a:t>  </a:t>
            </a:r>
            <a:r>
              <a:rPr lang="ko-KR" altLang="en-US" dirty="0" smtClean="0"/>
              <a:t>실험집단 </a:t>
            </a:r>
            <a:r>
              <a:rPr lang="ko-KR" altLang="en-US" b="1" dirty="0"/>
              <a:t>특수학급 교사의 </a:t>
            </a:r>
            <a:r>
              <a:rPr lang="ko-KR" altLang="en-US" dirty="0"/>
              <a:t>사회적 타당도 </a:t>
            </a:r>
            <a:r>
              <a:rPr lang="ko-KR" altLang="en-US" dirty="0" smtClean="0"/>
              <a:t>결과  </a:t>
            </a:r>
            <a:r>
              <a:rPr lang="en-US" altLang="ko-KR" dirty="0" smtClean="0"/>
              <a:t>N=2</a:t>
            </a:r>
            <a:r>
              <a:rPr lang="en-US" altLang="ko-KR" dirty="0"/>
              <a:t>(</a:t>
            </a:r>
            <a:r>
              <a:rPr lang="ko-KR" altLang="en-US" dirty="0"/>
              <a:t>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497632" y="6201493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ko-KR" sz="1400" dirty="0" smtClean="0"/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/>
              <a:t>1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전혀 그렇지 않다</a:t>
            </a:r>
            <a:r>
              <a:rPr lang="en-US" altLang="ko-KR" sz="1400" dirty="0" smtClean="0"/>
              <a:t>, 2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그렇지 않다</a:t>
            </a:r>
            <a:r>
              <a:rPr lang="en-US" altLang="ko-KR" sz="1400" dirty="0" smtClean="0"/>
              <a:t>, 3: </a:t>
            </a:r>
            <a:r>
              <a:rPr lang="ko-KR" altLang="en-US" sz="1400" dirty="0" smtClean="0"/>
              <a:t>보통이다</a:t>
            </a:r>
            <a:r>
              <a:rPr lang="en-US" altLang="ko-KR" sz="1400" dirty="0" smtClean="0"/>
              <a:t>, 4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그렇다</a:t>
            </a:r>
            <a:r>
              <a:rPr lang="en-US" altLang="ko-KR" sz="1400" dirty="0" smtClean="0"/>
              <a:t>, 5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매우 그렇다 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400" dirty="0" smtClean="0"/>
              <a:t>  </a:t>
            </a:r>
            <a:endParaRPr lang="ko-KR" altLang="en-US" sz="14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3802" y="489962"/>
            <a:ext cx="10844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ko-KR" dirty="0" smtClean="0"/>
              <a:t>  </a:t>
            </a:r>
            <a:r>
              <a:rPr lang="ko-KR" altLang="en-US" b="1" dirty="0" smtClean="0"/>
              <a:t>실험집단 </a:t>
            </a:r>
            <a:r>
              <a:rPr lang="ko-KR" altLang="en-US" b="1" dirty="0"/>
              <a:t>학생의 </a:t>
            </a:r>
            <a:r>
              <a:rPr lang="ko-KR" altLang="en-US" dirty="0"/>
              <a:t>사회적 타당도 </a:t>
            </a:r>
            <a:r>
              <a:rPr lang="ko-KR" altLang="en-US" dirty="0" smtClean="0"/>
              <a:t>결과  </a:t>
            </a:r>
            <a:r>
              <a:rPr lang="en-US" altLang="ko-KR" dirty="0" smtClean="0"/>
              <a:t>N=12</a:t>
            </a:r>
            <a:r>
              <a:rPr lang="en-US" altLang="ko-KR" dirty="0"/>
              <a:t>(</a:t>
            </a:r>
            <a:r>
              <a:rPr lang="ko-KR" altLang="en-US" dirty="0"/>
              <a:t>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9640" y="3536825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ko-KR" sz="1400" dirty="0" smtClean="0"/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/>
              <a:t>1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전혀 그렇지 않다</a:t>
            </a:r>
            <a:r>
              <a:rPr lang="en-US" altLang="ko-KR" sz="1400" dirty="0" smtClean="0"/>
              <a:t>, 2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그렇지 않다</a:t>
            </a:r>
            <a:r>
              <a:rPr lang="en-US" altLang="ko-KR" sz="1400" dirty="0" smtClean="0"/>
              <a:t>, 3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그렇다</a:t>
            </a:r>
            <a:r>
              <a:rPr lang="en-US" altLang="ko-KR" sz="1400" dirty="0" smtClean="0"/>
              <a:t>, 4</a:t>
            </a:r>
            <a:r>
              <a:rPr lang="ko-KR" altLang="en-US" sz="1400" dirty="0" smtClean="0"/>
              <a:t>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매우 그렇다 </a:t>
            </a:r>
            <a:endParaRPr lang="ko-KR" altLang="en-US" sz="1400" dirty="0"/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067848" y="5157192"/>
            <a:ext cx="669674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699792" y="1412776"/>
            <a:ext cx="603657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123728" y="5877272"/>
            <a:ext cx="66967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66885"/>
            <a:ext cx="8424936" cy="95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상황중심 </a:t>
            </a:r>
            <a:r>
              <a:rPr lang="ko-KR" altLang="en-US" sz="2000" b="1" dirty="0"/>
              <a:t>갈등해결 프로그램이 중학교 특수학급 지적장애 학생의 동료와의 갈등해결 기술 수행에 미치는 </a:t>
            </a:r>
            <a:r>
              <a:rPr lang="ko-KR" altLang="en-US" sz="2000" b="1" dirty="0" smtClean="0"/>
              <a:t>영향 </a:t>
            </a:r>
            <a:endParaRPr lang="en-US" altLang="ko-KR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2579018"/>
          <a:ext cx="7560840" cy="3700272"/>
        </p:xfrm>
        <a:graphic>
          <a:graphicData uri="http://schemas.openxmlformats.org/drawingml/2006/table">
            <a:tbl>
              <a:tblPr/>
              <a:tblGrid>
                <a:gridCol w="807525"/>
                <a:gridCol w="758673"/>
                <a:gridCol w="810066"/>
                <a:gridCol w="1000394"/>
                <a:gridCol w="758673"/>
                <a:gridCol w="758673"/>
                <a:gridCol w="905230"/>
                <a:gridCol w="905230"/>
                <a:gridCol w="856376"/>
              </a:tblGrid>
              <a:tr h="23903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구분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실험집단 </a:t>
                      </a:r>
                      <a:r>
                        <a:rPr lang="en-US" altLang="ko-KR" sz="1600"/>
                        <a:t>(</a:t>
                      </a:r>
                      <a:r>
                        <a:rPr lang="en-US" sz="1600"/>
                        <a:t>n=12)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통제집단 </a:t>
                      </a:r>
                      <a:r>
                        <a:rPr lang="en-US" altLang="ko-KR" sz="1600"/>
                        <a:t>(</a:t>
                      </a:r>
                      <a:r>
                        <a:rPr lang="en-US" sz="1600"/>
                        <a:t>n=12)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/>
                        <a:t>t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/>
                        <a:t>-</a:t>
                      </a:r>
                      <a:r>
                        <a:rPr lang="ko-KR" altLang="en-US" sz="1600"/>
                        <a:t>사전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/>
                        <a:t>-</a:t>
                      </a:r>
                      <a:r>
                        <a:rPr lang="ko-KR" altLang="en-US" sz="1600"/>
                        <a:t>사전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90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4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전체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5.42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(3.18)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(1.34)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5.75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(2.86)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(4.33)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5.25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(4.75)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(1.91)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5.53***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4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놀림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(.90)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2.83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(.39)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(.89)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(1.23)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(1.27)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-.16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(1.40)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3.13**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4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공격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1.42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(.90)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2.75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(.45)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(.89)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(1.11)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(1.23)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.16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(.39)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4.17**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4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소외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1.25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(.87)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2.75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(.45)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(.80)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(1.23)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1.41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(1.24)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.08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(.51)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5.17***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4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부당한 요구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1.25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(.87)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2.83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(.39)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1.58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(.90)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(1.11)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(1.37)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.16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(.58)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4.59***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0208" y="1825034"/>
            <a:ext cx="7950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ko-KR" b="1" dirty="0"/>
              <a:t>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ko-KR" b="1" dirty="0" smtClean="0"/>
              <a:t>  </a:t>
            </a:r>
            <a:r>
              <a:rPr lang="ko-KR" altLang="en-US" b="1" dirty="0"/>
              <a:t>갈등해결 기술 수행의 사전 사후 차이에 대한 집단간 </a:t>
            </a:r>
            <a:r>
              <a:rPr lang="ko-KR" altLang="en-US" b="1" dirty="0" smtClean="0"/>
              <a:t> </a:t>
            </a:r>
            <a:r>
              <a:rPr lang="en-US" altLang="ko-KR" b="1" i="1" dirty="0" smtClean="0"/>
              <a:t>t</a:t>
            </a:r>
            <a:r>
              <a:rPr lang="en-US" altLang="ko-KR" b="1" dirty="0" smtClean="0"/>
              <a:t> </a:t>
            </a:r>
            <a:r>
              <a:rPr lang="ko-KR" altLang="en-US" b="1" dirty="0"/>
              <a:t>검정 </a:t>
            </a:r>
            <a:r>
              <a:rPr lang="ko-KR" altLang="en-US" b="1" dirty="0" smtClean="0"/>
              <a:t>결과</a:t>
            </a:r>
            <a:endParaRPr lang="en-US" altLang="ko-KR" b="1" dirty="0"/>
          </a:p>
        </p:txBody>
      </p:sp>
      <p:sp>
        <p:nvSpPr>
          <p:cNvPr id="12" name="Rectangle 11"/>
          <p:cNvSpPr/>
          <p:nvPr/>
        </p:nvSpPr>
        <p:spPr>
          <a:xfrm>
            <a:off x="682227" y="6283796"/>
            <a:ext cx="1648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200" i="1" dirty="0" smtClean="0"/>
              <a:t>**</a:t>
            </a:r>
            <a:r>
              <a:rPr lang="en-US" altLang="ko-KR" sz="1200" i="1" dirty="0" smtClean="0"/>
              <a:t>p &lt; .01, ***p &lt; .001</a:t>
            </a:r>
            <a:endParaRPr lang="en-US" altLang="ko-KR" sz="1200" i="1" dirty="0"/>
          </a:p>
        </p:txBody>
      </p:sp>
      <p:sp>
        <p:nvSpPr>
          <p:cNvPr id="6" name="액자 5"/>
          <p:cNvSpPr/>
          <p:nvPr/>
        </p:nvSpPr>
        <p:spPr>
          <a:xfrm>
            <a:off x="2267744" y="3662602"/>
            <a:ext cx="864096" cy="55848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III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연구결과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633045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/>
              <a:t>2</a:t>
            </a:r>
            <a:r>
              <a:rPr lang="en-US" altLang="ko-KR" sz="2000" b="1" dirty="0" smtClean="0"/>
              <a:t>. </a:t>
            </a:r>
            <a:r>
              <a:rPr lang="ko-KR" altLang="en-US" sz="2000" b="1" dirty="0"/>
              <a:t>상황중심 갈등해결 프로그램이 중학교 특수학급 지적장애 </a:t>
            </a:r>
            <a:r>
              <a:rPr lang="ko-KR" altLang="en-US" sz="2000" b="1" dirty="0" smtClean="0"/>
              <a:t>학생의 </a:t>
            </a:r>
            <a:endParaRPr lang="en-US" altLang="ko-KR" sz="2000" b="1" dirty="0" smtClean="0"/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동료와의 </a:t>
            </a:r>
            <a:r>
              <a:rPr lang="ko-KR" altLang="en-US" sz="2000" b="1" dirty="0"/>
              <a:t>갈등해결 전략 사용에 미치는 </a:t>
            </a:r>
            <a:r>
              <a:rPr lang="ko-KR" altLang="en-US" sz="2000" b="1" dirty="0" smtClean="0"/>
              <a:t>영향</a:t>
            </a:r>
            <a:endParaRPr lang="en-US" altLang="ko-KR" sz="2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9718" y="2391393"/>
          <a:ext cx="7128789" cy="3939744"/>
        </p:xfrm>
        <a:graphic>
          <a:graphicData uri="http://schemas.openxmlformats.org/drawingml/2006/table">
            <a:tbl>
              <a:tblPr/>
              <a:tblGrid>
                <a:gridCol w="893933"/>
                <a:gridCol w="700963"/>
                <a:gridCol w="797448"/>
                <a:gridCol w="797448"/>
                <a:gridCol w="700963"/>
                <a:gridCol w="700963"/>
                <a:gridCol w="797448"/>
                <a:gridCol w="797448"/>
                <a:gridCol w="942175"/>
              </a:tblGrid>
              <a:tr h="27145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구분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실험집단 </a:t>
                      </a:r>
                      <a:r>
                        <a:rPr lang="en-US" altLang="ko-KR" sz="1600"/>
                        <a:t>(</a:t>
                      </a:r>
                      <a:r>
                        <a:rPr lang="en-US" sz="1600"/>
                        <a:t>n=12)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통제집단</a:t>
                      </a:r>
                      <a:r>
                        <a:rPr lang="en-US" altLang="ko-KR" sz="1600"/>
                        <a:t>(</a:t>
                      </a:r>
                      <a:r>
                        <a:rPr lang="en-US" sz="1600"/>
                        <a:t>n=12)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/>
                        <a:t>t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사전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/>
                        <a:t>-</a:t>
                      </a:r>
                      <a:r>
                        <a:rPr lang="ko-KR" altLang="en-US" sz="1600"/>
                        <a:t>사전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사전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사후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/>
                        <a:t>-</a:t>
                      </a:r>
                      <a:r>
                        <a:rPr lang="ko-KR" altLang="en-US" sz="1600"/>
                        <a:t>사전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6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M(SD)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M(SD)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91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전체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(6.75)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23.58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(4.14)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11.42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(6.89)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(8.75)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12.42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(9.41)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.08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(4.29)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4.83***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1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놀림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(2.62)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(1.53)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(2.95)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3.67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(2.93)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3.92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(3.03)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.25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(2.42)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2.49*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1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공격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2.92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(1.93)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5.92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(1.73)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(2.52)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(2.39)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(2.39)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(.74)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3.95**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1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소외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(2.33)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5.50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(1.38)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2.33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(2.93)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(2.41)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(2.52)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(.95)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2.62*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1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부당한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요구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2.92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(2.19)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(1.28)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3.08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(2.15)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/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(2.26)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2.83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(2.62)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-0.17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(1.80)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4.01**</a:t>
                      </a:r>
                    </a:p>
                  </a:txBody>
                  <a:tcPr marL="63781" marR="63781" marT="17634" marB="17634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5702" y="1895719"/>
            <a:ext cx="7486731" cy="3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ko-KR" altLang="en-US" b="1" dirty="0" smtClean="0"/>
              <a:t> 갈등해결 </a:t>
            </a:r>
            <a:r>
              <a:rPr lang="ko-KR" altLang="en-US" b="1" dirty="0"/>
              <a:t>전략 사용의 사전 사후 차이에 대한 집단간</a:t>
            </a:r>
            <a:r>
              <a:rPr lang="ko-KR" altLang="en-US" b="1" i="1" dirty="0"/>
              <a:t> </a:t>
            </a:r>
            <a:r>
              <a:rPr lang="en-US" altLang="ko-KR" b="1" i="1" dirty="0"/>
              <a:t>t </a:t>
            </a:r>
            <a:r>
              <a:rPr lang="ko-KR" altLang="en-US" b="1" dirty="0"/>
              <a:t>검정 </a:t>
            </a:r>
            <a:r>
              <a:rPr lang="ko-KR" altLang="en-US" b="1" dirty="0" smtClean="0"/>
              <a:t>결과</a:t>
            </a:r>
            <a:endParaRPr lang="en-US" altLang="ko-KR" b="1" dirty="0"/>
          </a:p>
        </p:txBody>
      </p:sp>
      <p:sp>
        <p:nvSpPr>
          <p:cNvPr id="13" name="Rectangle 12"/>
          <p:cNvSpPr/>
          <p:nvPr/>
        </p:nvSpPr>
        <p:spPr>
          <a:xfrm>
            <a:off x="734046" y="6088956"/>
            <a:ext cx="691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o-KR" altLang="en-US" sz="1200" i="1" dirty="0" smtClean="0"/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200" i="1" dirty="0" smtClean="0"/>
              <a:t>*</a:t>
            </a:r>
            <a:r>
              <a:rPr lang="en-US" altLang="ko-KR" sz="1200" i="1" dirty="0" smtClean="0"/>
              <a:t>p &lt; .05, **p &lt; .01, ***p &lt; .001</a:t>
            </a:r>
            <a:endParaRPr lang="en-US" altLang="ko-KR" sz="1200" i="1" dirty="0"/>
          </a:p>
        </p:txBody>
      </p:sp>
      <p:sp>
        <p:nvSpPr>
          <p:cNvPr id="6" name="액자 5"/>
          <p:cNvSpPr/>
          <p:nvPr/>
        </p:nvSpPr>
        <p:spPr>
          <a:xfrm>
            <a:off x="2341886" y="3647158"/>
            <a:ext cx="936104" cy="64807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III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연구결과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339850" y="2873375"/>
            <a:ext cx="2667000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0" dirty="0" smtClean="0">
                <a:solidFill>
                  <a:schemeClr val="tx1"/>
                </a:solidFill>
                <a:ea typeface="굴림" pitchFamily="50" charset="-127"/>
              </a:rPr>
              <a:t>-</a:t>
            </a:r>
            <a:endParaRPr lang="en-US" altLang="ko-KR" sz="1400" b="0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75800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94675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j-ea"/>
              </a:rPr>
              <a:t>목 차</a:t>
            </a:r>
            <a:endParaRPr lang="en-US" altLang="ko-KR" sz="2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75828" name="Rectangle 52"/>
          <p:cNvSpPr>
            <a:spLocks noChangeArrowheads="1"/>
          </p:cNvSpPr>
          <p:nvPr/>
        </p:nvSpPr>
        <p:spPr bwMode="auto">
          <a:xfrm>
            <a:off x="381646" y="1100182"/>
            <a:ext cx="8321578" cy="535315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</a:rPr>
              <a:t>Ⅰ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서론</a:t>
            </a:r>
          </a:p>
          <a:p>
            <a:pPr marL="742950" marR="0" lvl="0" indent="-6604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  </a:t>
            </a:r>
            <a:r>
              <a: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연구의 필요성 및 목적</a:t>
            </a:r>
            <a:endParaRPr kumimoji="0" lang="en-US" altLang="ko-K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  <a:p>
            <a:pPr marL="742950" indent="-660400" algn="just" eaLnBrk="0" hangingPunct="0"/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연구 문제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indent="-742950" algn="just" eaLnBrk="0" hangingPunct="0"/>
            <a:endParaRPr lang="en-US" altLang="ko-KR" sz="1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5113"/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연구 참여자 및 실험장소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5113"/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독립변인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indent="-479425" latinLnBrk="1"/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종속변인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indent="-479425" latinLnBrk="1"/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연구 설계 및 연구 절차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indent="-479425" latinLnBrk="1"/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자료 처리</a:t>
            </a:r>
            <a:endParaRPr lang="en-US" altLang="ko-KR" sz="1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indent="-742950" latinLnBrk="1">
              <a:buFontTx/>
              <a:buAutoNum type="arabicPeriod"/>
            </a:pPr>
            <a:endParaRPr lang="en-US" altLang="ko-KR" sz="1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Ⅲ. 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연구 결과</a:t>
            </a:r>
          </a:p>
          <a:p>
            <a:pPr marL="522287" lvl="0" indent="-342900"/>
            <a:r>
              <a:rPr lang="en-US" altLang="ko-KR" sz="1600" b="1" dirty="0" smtClean="0"/>
              <a:t>  1. </a:t>
            </a:r>
            <a:r>
              <a:rPr lang="ko-KR" altLang="en-US" sz="1600" b="1" dirty="0" smtClean="0"/>
              <a:t>상황중심 갈등해결 프로그램이 중학교 특수학급 </a:t>
            </a:r>
            <a:r>
              <a:rPr lang="ko-KR" altLang="en-US" sz="1600" b="1" dirty="0" err="1" smtClean="0"/>
              <a:t>지적장애</a:t>
            </a:r>
            <a:r>
              <a:rPr lang="ko-KR" altLang="en-US" sz="1600" b="1" dirty="0" smtClean="0"/>
              <a:t> 학생의 </a:t>
            </a:r>
            <a:endParaRPr lang="en-US" altLang="ko-KR" sz="1600" b="1" dirty="0" smtClean="0"/>
          </a:p>
          <a:p>
            <a:pPr marL="522287" lvl="0" indent="-342900"/>
            <a:r>
              <a:rPr lang="ko-KR" altLang="en-US" sz="1600" b="1" dirty="0" smtClean="0"/>
              <a:t>     동료와의 갈등해결 기술 수행에 미치는 영향</a:t>
            </a:r>
            <a:endParaRPr lang="en-US" altLang="ko-KR" sz="1600" b="1" dirty="0" smtClean="0"/>
          </a:p>
          <a:p>
            <a:pPr marL="522287" indent="-342900" latinLnBrk="1"/>
            <a:endParaRPr lang="ko-KR" altLang="en-US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3525" indent="-84138" latinLnBrk="1"/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2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 smtClean="0"/>
              <a:t>상황중심 갈등해결 프로그램이 중학교 특수학급 </a:t>
            </a:r>
            <a:r>
              <a:rPr lang="ko-KR" altLang="en-US" sz="1600" b="1" dirty="0" err="1" smtClean="0"/>
              <a:t>지적장애</a:t>
            </a:r>
            <a:r>
              <a:rPr lang="ko-KR" altLang="en-US" sz="1600" b="1" dirty="0" smtClean="0"/>
              <a:t> 학생의 </a:t>
            </a:r>
            <a:endParaRPr lang="en-US" altLang="ko-KR" sz="1600" b="1" dirty="0" smtClean="0"/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 smtClean="0"/>
              <a:t>         </a:t>
            </a:r>
            <a:r>
              <a:rPr lang="ko-KR" altLang="en-US" sz="1600" b="1" dirty="0" smtClean="0"/>
              <a:t>동료와의 갈등해결 전략 사용에 미치는 영향</a:t>
            </a:r>
            <a:endParaRPr lang="en-US" altLang="ko-KR" sz="1600" b="1" dirty="0" smtClean="0"/>
          </a:p>
          <a:p>
            <a:pPr marL="742950" indent="-742950" latinLnBrk="1"/>
            <a:endParaRPr lang="en-US" altLang="ko-KR" sz="1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Ⅳ. </a:t>
            </a: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논의 및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제언</a:t>
            </a:r>
            <a:endParaRPr kumimoji="0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IV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논의 및 제언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4576" y="1391287"/>
            <a:ext cx="8424936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지적장애 학생의 </a:t>
            </a:r>
            <a:r>
              <a:rPr lang="ko-KR" altLang="en-US" sz="2000" b="1" dirty="0" smtClean="0"/>
              <a:t>동료와의   갈등해결 </a:t>
            </a:r>
            <a:r>
              <a:rPr lang="ko-KR" altLang="en-US" sz="2000" b="1" dirty="0"/>
              <a:t>기술 수행에 </a:t>
            </a:r>
            <a:r>
              <a:rPr lang="ko-KR" altLang="en-US" sz="2000" b="1" dirty="0" smtClean="0"/>
              <a:t> 미친  긍정적  효과</a:t>
            </a:r>
            <a:endParaRPr lang="en-US" altLang="ko-K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86350" y="2297842"/>
            <a:ext cx="7446090" cy="1338828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학생의 문제인식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대안 선택</a:t>
            </a:r>
            <a:r>
              <a:rPr lang="en-US" altLang="ko-KR" b="1" dirty="0" smtClean="0">
                <a:latin typeface="+mn-ea"/>
              </a:rPr>
              <a:t>,</a:t>
            </a:r>
            <a:r>
              <a:rPr lang="ko-KR" altLang="en-US" b="1" dirty="0" smtClean="0">
                <a:latin typeface="+mn-ea"/>
              </a:rPr>
              <a:t> 선택에 대한 이유 제시하기 교수에 효과적  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- </a:t>
            </a:r>
            <a:r>
              <a:rPr lang="ko-KR" altLang="en-US" b="1" dirty="0" smtClean="0">
                <a:latin typeface="+mn-ea"/>
              </a:rPr>
              <a:t>갈등해결 기술 수행 교수는 문제해결 전략 훈련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상황별</a:t>
            </a:r>
            <a:r>
              <a:rPr lang="ko-KR" altLang="en-US" b="1" dirty="0" smtClean="0">
                <a:latin typeface="+mn-ea"/>
              </a:rPr>
              <a:t> 의사소통 기술 교수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감정관리 기술 훈련과 연계될 때 효과적임</a:t>
            </a:r>
            <a:r>
              <a:rPr lang="en-US" altLang="ko-KR" b="1" dirty="0" smtClean="0">
                <a:latin typeface="+mn-ea"/>
              </a:rPr>
              <a:t> </a:t>
            </a:r>
            <a:endParaRPr lang="ko-KR" altLang="en-US" b="1" dirty="0">
              <a:latin typeface="+mn-ea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78881" y="263613"/>
            <a:ext cx="819467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 </a:t>
            </a:r>
            <a:r>
              <a:rPr lang="ko-KR" altLang="en-US" sz="2800" b="1" kern="0" dirty="0" smtClean="0">
                <a:latin typeface="맑은 고딕" pitchFamily="50" charset="-127"/>
                <a:ea typeface="맑은 고딕" pitchFamily="50" charset="-127"/>
                <a:cs typeface="+mj-cs"/>
              </a:rPr>
              <a:t>논의 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9498" y="5178162"/>
            <a:ext cx="7344816" cy="78483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latin typeface="+mn-ea"/>
              </a:rPr>
              <a:t>중학교 특수학급 </a:t>
            </a:r>
            <a:r>
              <a:rPr lang="ko-KR" altLang="en-US" b="1" dirty="0" err="1" smtClean="0">
                <a:latin typeface="+mn-ea"/>
              </a:rPr>
              <a:t>지적장애</a:t>
            </a:r>
            <a:r>
              <a:rPr lang="ko-KR" altLang="en-US" b="1" dirty="0" smtClean="0">
                <a:latin typeface="+mn-ea"/>
              </a:rPr>
              <a:t> 학생을 대상으로  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갈등해결 프로그램의 효과를  양적으로 입증함</a:t>
            </a:r>
            <a:endParaRPr lang="ko-KR" altLang="en-US" dirty="0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48884" y="5322178"/>
            <a:ext cx="174625" cy="174625"/>
            <a:chOff x="2406" y="2636"/>
            <a:chExt cx="882" cy="883"/>
          </a:xfrm>
        </p:grpSpPr>
        <p:pic>
          <p:nvPicPr>
            <p:cNvPr id="10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3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14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직사각형 14"/>
          <p:cNvSpPr/>
          <p:nvPr/>
        </p:nvSpPr>
        <p:spPr>
          <a:xfrm>
            <a:off x="1043608" y="4026034"/>
            <a:ext cx="7344816" cy="92333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상황에 대한 인지와 갈등해결 당사자로서 참여할 수 있는 기술 습득은 학생의 자기결정능력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권리 옹호 능력 향상을 기대할 수 있음 </a:t>
            </a:r>
            <a:endParaRPr lang="ko-KR" altLang="en-US" dirty="0"/>
          </a:p>
        </p:txBody>
      </p: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755576" y="4170050"/>
            <a:ext cx="174625" cy="174625"/>
            <a:chOff x="2406" y="2636"/>
            <a:chExt cx="882" cy="883"/>
          </a:xfrm>
        </p:grpSpPr>
        <p:pic>
          <p:nvPicPr>
            <p:cNvPr id="17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9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0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21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827584" y="2513866"/>
            <a:ext cx="174625" cy="174625"/>
            <a:chOff x="2406" y="2636"/>
            <a:chExt cx="882" cy="883"/>
          </a:xfrm>
        </p:grpSpPr>
        <p:pic>
          <p:nvPicPr>
            <p:cNvPr id="23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25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6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27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IV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논의 및 제언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440715"/>
            <a:ext cx="8424936" cy="49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2000" b="1" dirty="0" smtClean="0"/>
              <a:t>2.  </a:t>
            </a:r>
            <a:r>
              <a:rPr lang="ko-KR" altLang="en-US" sz="2000" b="1" dirty="0" err="1" smtClean="0"/>
              <a:t>지적장애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학생의 </a:t>
            </a:r>
            <a:r>
              <a:rPr lang="ko-KR" altLang="en-US" sz="2000" b="1" dirty="0" smtClean="0"/>
              <a:t>동료와의   갈등해결 전략  사용에  미친  긍정적  효과</a:t>
            </a:r>
            <a:endParaRPr lang="en-US" altLang="ko-K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276872"/>
            <a:ext cx="7128792" cy="133882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 긍정적 갈등해결 전략 사용 증가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err="1" smtClean="0"/>
              <a:t>상황별</a:t>
            </a:r>
            <a:r>
              <a:rPr lang="ko-KR" altLang="en-US" b="1" dirty="0" smtClean="0"/>
              <a:t>  동료평가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자기평가 경험이 학생의  긍정적 갈등해결 전략을 사용에 긍정적 영향을 미침</a:t>
            </a:r>
            <a:endParaRPr lang="en-US" altLang="ko-KR" b="1" dirty="0" smtClean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78881" y="263613"/>
            <a:ext cx="819467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 </a:t>
            </a:r>
            <a:r>
              <a:rPr lang="ko-KR" altLang="en-US" sz="2800" b="1" kern="0" dirty="0" smtClean="0">
                <a:latin typeface="맑은 고딕" pitchFamily="50" charset="-127"/>
                <a:ea typeface="맑은 고딕" pitchFamily="50" charset="-127"/>
                <a:cs typeface="+mj-cs"/>
              </a:rPr>
              <a:t>논의 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59632" y="5013176"/>
            <a:ext cx="7094438" cy="5078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적절한 의사표현 방법 교수의 중요성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나 </a:t>
            </a:r>
            <a:r>
              <a:rPr lang="en-US" altLang="ko-KR" b="1" dirty="0" smtClean="0"/>
              <a:t>–</a:t>
            </a:r>
            <a:r>
              <a:rPr lang="ko-KR" altLang="en-US" b="1" dirty="0" err="1" smtClean="0"/>
              <a:t>전달법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시선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등</a:t>
            </a:r>
            <a:endParaRPr lang="en-US" altLang="ko-KR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1231168" y="3861048"/>
            <a:ext cx="7157256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학교현장의 실제  사건의 해결과정을 </a:t>
            </a:r>
            <a:r>
              <a:rPr lang="ko-KR" altLang="en-US" b="1" dirty="0" err="1" smtClean="0"/>
              <a:t>경험함으로서</a:t>
            </a:r>
            <a:r>
              <a:rPr lang="ko-KR" altLang="en-US" b="1" dirty="0" smtClean="0"/>
              <a:t>  긍정적 갈등해결 전략 사용의 중요성 경험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행동지도 방안</a:t>
            </a:r>
            <a:endParaRPr lang="ko-KR" altLang="en-US" b="1" dirty="0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827584" y="2513866"/>
            <a:ext cx="174625" cy="174625"/>
            <a:chOff x="2406" y="2636"/>
            <a:chExt cx="882" cy="883"/>
          </a:xfrm>
        </p:grpSpPr>
        <p:pic>
          <p:nvPicPr>
            <p:cNvPr id="11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3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4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15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827584" y="5229200"/>
            <a:ext cx="174625" cy="174625"/>
            <a:chOff x="2406" y="2636"/>
            <a:chExt cx="882" cy="883"/>
          </a:xfrm>
        </p:grpSpPr>
        <p:pic>
          <p:nvPicPr>
            <p:cNvPr id="17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9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0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21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827584" y="4077072"/>
            <a:ext cx="174625" cy="174625"/>
            <a:chOff x="2406" y="2636"/>
            <a:chExt cx="882" cy="883"/>
          </a:xfrm>
        </p:grpSpPr>
        <p:pic>
          <p:nvPicPr>
            <p:cNvPr id="23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25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6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27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25858" y="70482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연구의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제한점</a:t>
            </a:r>
            <a:endParaRPr lang="ko-KR" altLang="en-US" sz="2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IV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논의 및 제언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283100" y="1999726"/>
            <a:ext cx="6929486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실제상황에서의 갈등해결 수행 결과 관찰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측정하지 못함 </a:t>
            </a:r>
            <a:endParaRPr lang="ko-KR" altLang="en-US" b="1" dirty="0"/>
          </a:p>
        </p:txBody>
      </p:sp>
      <p:sp>
        <p:nvSpPr>
          <p:cNvPr id="26" name="직사각형 25"/>
          <p:cNvSpPr/>
          <p:nvPr/>
        </p:nvSpPr>
        <p:spPr>
          <a:xfrm>
            <a:off x="1254636" y="2915754"/>
            <a:ext cx="6929486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연구참여자의  사전 피해사례에  대한 심리적 치료의 결과를 확인하지 못함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정서적 측면의 부정적 영향을 배제할 수 없음                            </a:t>
            </a:r>
            <a:endParaRPr lang="ko-KR" altLang="en-US" b="1" dirty="0"/>
          </a:p>
        </p:txBody>
      </p:sp>
      <p:sp>
        <p:nvSpPr>
          <p:cNvPr id="27" name="직사각형 26"/>
          <p:cNvSpPr/>
          <p:nvPr/>
        </p:nvSpPr>
        <p:spPr>
          <a:xfrm>
            <a:off x="1233470" y="4305084"/>
            <a:ext cx="6929486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연구참여자 </a:t>
            </a:r>
            <a:r>
              <a:rPr lang="ko-KR" altLang="en-US" b="1" dirty="0" err="1" smtClean="0"/>
              <a:t>선정시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학생들의 갈등해결 기술 수행 사전검사 점수 외 적응행동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사회성 기술 점수 등의 개인변인 고려하지 못함                         </a:t>
            </a:r>
            <a:endParaRPr lang="ko-KR" altLang="en-US" b="1" dirty="0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95068" y="2071734"/>
            <a:ext cx="174625" cy="174625"/>
            <a:chOff x="2406" y="2636"/>
            <a:chExt cx="882" cy="883"/>
          </a:xfrm>
        </p:grpSpPr>
        <p:pic>
          <p:nvPicPr>
            <p:cNvPr id="8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0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1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12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977490" y="3059770"/>
            <a:ext cx="174625" cy="174625"/>
            <a:chOff x="2406" y="2636"/>
            <a:chExt cx="882" cy="883"/>
          </a:xfrm>
        </p:grpSpPr>
        <p:pic>
          <p:nvPicPr>
            <p:cNvPr id="14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6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7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18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955718" y="4491542"/>
            <a:ext cx="174625" cy="174625"/>
            <a:chOff x="2406" y="2636"/>
            <a:chExt cx="882" cy="883"/>
          </a:xfrm>
        </p:grpSpPr>
        <p:pic>
          <p:nvPicPr>
            <p:cNvPr id="20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22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4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28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3912" y="1770389"/>
            <a:ext cx="720652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 smtClean="0">
                <a:latin typeface="+mn-ea"/>
              </a:rPr>
              <a:t>학기중</a:t>
            </a:r>
            <a:r>
              <a:rPr lang="ko-KR" altLang="en-US" b="1" dirty="0" smtClean="0">
                <a:latin typeface="+mn-ea"/>
              </a:rPr>
              <a:t> 행동지도 관련한 지속적인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정기적인  관리 및 운영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- </a:t>
            </a:r>
            <a:r>
              <a:rPr lang="ko-KR" altLang="en-US" b="1" dirty="0" smtClean="0">
                <a:latin typeface="+mn-ea"/>
              </a:rPr>
              <a:t>실제적인 행동변화 관찰의 의미  </a:t>
            </a:r>
            <a:endParaRPr lang="en-US" altLang="ko-KR" b="1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575" y="92867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제언 </a:t>
            </a:r>
            <a:endParaRPr lang="ko-KR" altLang="en-US" sz="2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a typeface="굴림" pitchFamily="50" charset="-127"/>
              </a:rPr>
              <a:t>IV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논의 및 제언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4941168"/>
            <a:ext cx="7128792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장애학생을 대상으로 한 협상기술  수준의 </a:t>
            </a:r>
            <a:r>
              <a:rPr lang="en-US" altLang="ko-KR" b="1" dirty="0" smtClean="0">
                <a:latin typeface="+mn-ea"/>
              </a:rPr>
              <a:t>‘</a:t>
            </a:r>
            <a:r>
              <a:rPr lang="ko-KR" altLang="en-US" b="1" dirty="0" smtClean="0">
                <a:latin typeface="+mn-ea"/>
              </a:rPr>
              <a:t>갈등해결 기술</a:t>
            </a:r>
            <a:r>
              <a:rPr lang="en-US" altLang="ko-KR" b="1" dirty="0" smtClean="0">
                <a:latin typeface="+mn-ea"/>
              </a:rPr>
              <a:t>’</a:t>
            </a:r>
            <a:r>
              <a:rPr lang="ko-KR" altLang="en-US" b="1" dirty="0" smtClean="0">
                <a:latin typeface="+mn-ea"/>
              </a:rPr>
              <a:t> 교수 방안  검토 </a:t>
            </a:r>
            <a:r>
              <a:rPr lang="en-US" altLang="ko-KR" b="1" dirty="0" smtClean="0">
                <a:latin typeface="+mn-ea"/>
              </a:rPr>
              <a:t>– </a:t>
            </a:r>
            <a:r>
              <a:rPr lang="ko-KR" altLang="en-US" b="1" dirty="0" smtClean="0">
                <a:latin typeface="+mn-ea"/>
              </a:rPr>
              <a:t>상대방과의 협력을 통한 갈등해결 기술 경험의 의미</a:t>
            </a:r>
            <a:endParaRPr lang="ko-KR" altLang="en-US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59632" y="3789040"/>
            <a:ext cx="7200800" cy="5078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장애학생에 대한 지나친 배려에 대한 평가 </a:t>
            </a:r>
            <a:r>
              <a:rPr lang="en-US" altLang="ko-KR" b="1" dirty="0" smtClean="0">
                <a:latin typeface="+mn-ea"/>
              </a:rPr>
              <a:t>-</a:t>
            </a:r>
            <a:r>
              <a:rPr lang="ko-KR" altLang="en-US" b="1" dirty="0" smtClean="0">
                <a:latin typeface="+mn-ea"/>
              </a:rPr>
              <a:t>올바른 갈등해결 전략 </a:t>
            </a:r>
            <a:r>
              <a:rPr lang="en-US" altLang="ko-KR" b="1" dirty="0" smtClean="0">
                <a:latin typeface="+mn-ea"/>
              </a:rPr>
              <a:t>X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259632" y="2924944"/>
            <a:ext cx="7200800" cy="5078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학교 전체 학생을 대상으로 실시</a:t>
            </a:r>
            <a:r>
              <a:rPr lang="en-US" altLang="ko-KR" b="1" dirty="0" smtClean="0">
                <a:latin typeface="+mn-ea"/>
              </a:rPr>
              <a:t>-</a:t>
            </a:r>
            <a:r>
              <a:rPr lang="ko-KR" altLang="en-US" b="1" dirty="0" smtClean="0">
                <a:latin typeface="+mn-ea"/>
              </a:rPr>
              <a:t> 동료의 중재지원 기회 확대</a:t>
            </a:r>
            <a:endParaRPr lang="en-US" altLang="ko-KR" b="1" dirty="0">
              <a:latin typeface="+mn-ea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899592" y="1988840"/>
            <a:ext cx="174625" cy="174625"/>
            <a:chOff x="2406" y="2636"/>
            <a:chExt cx="882" cy="883"/>
          </a:xfrm>
        </p:grpSpPr>
        <p:pic>
          <p:nvPicPr>
            <p:cNvPr id="11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3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4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15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899592" y="3068960"/>
            <a:ext cx="174625" cy="174625"/>
            <a:chOff x="2406" y="2636"/>
            <a:chExt cx="882" cy="883"/>
          </a:xfrm>
        </p:grpSpPr>
        <p:pic>
          <p:nvPicPr>
            <p:cNvPr id="17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19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2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23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4" name="Group 33"/>
          <p:cNvGrpSpPr>
            <a:grpSpLocks/>
          </p:cNvGrpSpPr>
          <p:nvPr/>
        </p:nvGrpSpPr>
        <p:grpSpPr bwMode="auto">
          <a:xfrm>
            <a:off x="899592" y="3942246"/>
            <a:ext cx="174625" cy="174625"/>
            <a:chOff x="2406" y="2636"/>
            <a:chExt cx="882" cy="883"/>
          </a:xfrm>
        </p:grpSpPr>
        <p:pic>
          <p:nvPicPr>
            <p:cNvPr id="25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27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8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29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827584" y="5013176"/>
            <a:ext cx="174625" cy="174625"/>
            <a:chOff x="2406" y="2636"/>
            <a:chExt cx="882" cy="883"/>
          </a:xfrm>
        </p:grpSpPr>
        <p:pic>
          <p:nvPicPr>
            <p:cNvPr id="31" name="Picture 34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6" y="2834"/>
              <a:ext cx="882" cy="685"/>
            </a:xfrm>
            <a:prstGeom prst="rect">
              <a:avLst/>
            </a:prstGeom>
            <a:noFill/>
          </p:spPr>
        </p:pic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2458" y="2636"/>
              <a:ext cx="792" cy="794"/>
              <a:chOff x="2495" y="1778"/>
              <a:chExt cx="792" cy="794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25490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34" name="Picture 37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35" name="Picture 38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/>
          <p:cNvGraphicFramePr/>
          <p:nvPr/>
        </p:nvGraphicFramePr>
        <p:xfrm>
          <a:off x="0" y="0"/>
          <a:ext cx="87868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16"/>
          <p:cNvGrpSpPr/>
          <p:nvPr/>
        </p:nvGrpSpPr>
        <p:grpSpPr>
          <a:xfrm>
            <a:off x="1142976" y="580048"/>
            <a:ext cx="6500858" cy="6017304"/>
            <a:chOff x="1142976" y="580048"/>
            <a:chExt cx="6500858" cy="6017304"/>
          </a:xfrm>
        </p:grpSpPr>
        <p:cxnSp>
          <p:nvCxnSpPr>
            <p:cNvPr id="15" name="직선 연결선 14"/>
            <p:cNvCxnSpPr/>
            <p:nvPr/>
          </p:nvCxnSpPr>
          <p:spPr>
            <a:xfrm flipV="1">
              <a:off x="1142976" y="3429000"/>
              <a:ext cx="3214710" cy="35719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1643042" y="3429000"/>
              <a:ext cx="2714644" cy="17859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V="1">
              <a:off x="3851920" y="3439886"/>
              <a:ext cx="527538" cy="31574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H="1" flipV="1">
              <a:off x="4357686" y="3396342"/>
              <a:ext cx="1654474" cy="29129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 flipV="1">
              <a:off x="4357686" y="3429000"/>
              <a:ext cx="3166642" cy="8640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10800000" flipV="1">
              <a:off x="4357686" y="3241222"/>
              <a:ext cx="3286148" cy="2143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5400000">
              <a:off x="3781734" y="1205978"/>
              <a:ext cx="2862280" cy="16104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그림 21" descr="거절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6619" y="1988840"/>
              <a:ext cx="894964" cy="13448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그림 23" descr="도망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752" y="692696"/>
              <a:ext cx="731336" cy="768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그림 24" descr="웃음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024" y="5395312"/>
              <a:ext cx="864096" cy="1014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그림 12" descr="주장3.jpg"/>
            <p:cNvPicPr>
              <a:picLocks noChangeAspect="1"/>
            </p:cNvPicPr>
            <p:nvPr/>
          </p:nvPicPr>
          <p:blipFill>
            <a:blip r:embed="rId6" cstate="print"/>
            <a:srcRect l="8333" t="-676" r="3125" b="29730"/>
            <a:stretch>
              <a:fillRect/>
            </a:stretch>
          </p:blipFill>
          <p:spPr>
            <a:xfrm>
              <a:off x="3131840" y="5517232"/>
              <a:ext cx="697597" cy="8617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21" name="직선 연결선 14"/>
          <p:cNvCxnSpPr/>
          <p:nvPr/>
        </p:nvCxnSpPr>
        <p:spPr>
          <a:xfrm>
            <a:off x="1115616" y="2924944"/>
            <a:ext cx="324036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그림 1" descr="울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2420888"/>
            <a:ext cx="91591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직선 연결선 14"/>
          <p:cNvCxnSpPr>
            <a:stCxn id="24" idx="1"/>
          </p:cNvCxnSpPr>
          <p:nvPr/>
        </p:nvCxnSpPr>
        <p:spPr>
          <a:xfrm>
            <a:off x="2339752" y="1076770"/>
            <a:ext cx="2016224" cy="23208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직선 연결선 14"/>
          <p:cNvCxnSpPr/>
          <p:nvPr/>
        </p:nvCxnSpPr>
        <p:spPr>
          <a:xfrm flipH="1">
            <a:off x="4366136" y="220008"/>
            <a:ext cx="783704" cy="3320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직선 연결선 14"/>
          <p:cNvCxnSpPr/>
          <p:nvPr/>
        </p:nvCxnSpPr>
        <p:spPr>
          <a:xfrm flipH="1">
            <a:off x="4468624" y="1444144"/>
            <a:ext cx="2520280" cy="19442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그림 7" descr="엄마에게 고자질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1929800" y="4880208"/>
            <a:ext cx="1512189" cy="89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4" name="직선 연결선 22"/>
          <p:cNvCxnSpPr/>
          <p:nvPr/>
        </p:nvCxnSpPr>
        <p:spPr>
          <a:xfrm flipH="1" flipV="1">
            <a:off x="4335656" y="3308856"/>
            <a:ext cx="587112" cy="3366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직선 연결선 25"/>
          <p:cNvCxnSpPr/>
          <p:nvPr/>
        </p:nvCxnSpPr>
        <p:spPr>
          <a:xfrm flipH="1" flipV="1">
            <a:off x="4355976" y="3429000"/>
            <a:ext cx="2592288" cy="2016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그룹 32"/>
          <p:cNvGrpSpPr/>
          <p:nvPr/>
        </p:nvGrpSpPr>
        <p:grpSpPr>
          <a:xfrm>
            <a:off x="1763688" y="284480"/>
            <a:ext cx="5674744" cy="5682802"/>
            <a:chOff x="1763688" y="284480"/>
            <a:chExt cx="5674744" cy="5682802"/>
          </a:xfrm>
        </p:grpSpPr>
        <p:pic>
          <p:nvPicPr>
            <p:cNvPr id="19" name="그림 6" descr="5친구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3688" y="1412776"/>
              <a:ext cx="1006972" cy="958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그림 10" descr="협박.bmp"/>
            <p:cNvPicPr>
              <a:picLocks noChangeAspect="1"/>
            </p:cNvPicPr>
            <p:nvPr/>
          </p:nvPicPr>
          <p:blipFill>
            <a:blip r:embed="rId10" cstate="print">
              <a:lum contrast="20000"/>
            </a:blip>
            <a:srcRect r="8333" b="22426"/>
            <a:stretch>
              <a:fillRect/>
            </a:stretch>
          </p:blipFill>
          <p:spPr>
            <a:xfrm>
              <a:off x="5364088" y="1412776"/>
              <a:ext cx="933416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그림 9" descr="욕.jpg"/>
            <p:cNvPicPr>
              <a:picLocks noChangeAspect="1"/>
            </p:cNvPicPr>
            <p:nvPr/>
          </p:nvPicPr>
          <p:blipFill>
            <a:blip r:embed="rId11" cstate="print"/>
            <a:srcRect l="5272" r="17899"/>
            <a:stretch>
              <a:fillRect/>
            </a:stretch>
          </p:blipFill>
          <p:spPr>
            <a:xfrm rot="21254985">
              <a:off x="6341620" y="3337710"/>
              <a:ext cx="1096812" cy="8820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" name="그림 9" descr="움츠려 고민(또래괴롭힘)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flipH="1">
              <a:off x="4965184" y="284480"/>
              <a:ext cx="895488" cy="1014321"/>
            </a:xfrm>
            <a:prstGeom prst="rect">
              <a:avLst/>
            </a:prstGeom>
          </p:spPr>
        </p:pic>
        <p:pic>
          <p:nvPicPr>
            <p:cNvPr id="60" name="그림 35" descr="숨기.jpg"/>
            <p:cNvPicPr>
              <a:picLocks noChangeAspect="1"/>
            </p:cNvPicPr>
            <p:nvPr/>
          </p:nvPicPr>
          <p:blipFill>
            <a:blip r:embed="rId13" cstate="print">
              <a:lum contrast="10000"/>
            </a:blip>
            <a:srcRect l="38750" t="21875" r="16250" b="10625"/>
            <a:stretch>
              <a:fillRect/>
            </a:stretch>
          </p:blipFill>
          <p:spPr>
            <a:xfrm>
              <a:off x="5580112" y="4725144"/>
              <a:ext cx="1656184" cy="12421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" name="그림 14" descr="싸우지마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8742" y="3717032"/>
              <a:ext cx="1405157" cy="108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2" name="그림 13" descr="안돼.jpg"/>
            <p:cNvPicPr>
              <a:picLocks noChangeAspect="1"/>
            </p:cNvPicPr>
            <p:nvPr/>
          </p:nvPicPr>
          <p:blipFill>
            <a:blip r:embed="rId15" cstate="print"/>
            <a:srcRect l="13332" t="66668" r="20001"/>
            <a:stretch>
              <a:fillRect/>
            </a:stretch>
          </p:blipFill>
          <p:spPr>
            <a:xfrm>
              <a:off x="4067943" y="4869160"/>
              <a:ext cx="720081" cy="720080"/>
            </a:xfrm>
            <a:prstGeom prst="wedgeRoundRectCallou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6" descr="물음 느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5204">
            <a:off x="5876512" y="3825194"/>
            <a:ext cx="2644251" cy="20058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26210" y="1182004"/>
            <a:ext cx="4932040" cy="25922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>
            <a:off x="261264" y="1254012"/>
            <a:ext cx="3995936" cy="2304256"/>
          </a:xfrm>
          <a:prstGeom prst="homePlat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136786"/>
            <a:ext cx="3672408" cy="106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상황중심</a:t>
            </a:r>
            <a:r>
              <a:rPr lang="ko-KR" altLang="en-US" sz="2400" b="1" dirty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갈등해결 프로그램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2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</a:b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2234" y="1484784"/>
            <a:ext cx="4462214" cy="2011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   중학교 특수학급</a:t>
            </a:r>
            <a:endParaRPr lang="en-US" altLang="ko-KR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지적장애 학생의</a:t>
            </a:r>
            <a:endParaRPr lang="en-US" altLang="ko-KR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endParaRPr lang="en-US" altLang="ko-KR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동료와의 갈등해결 수행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에</a:t>
            </a:r>
            <a:endParaRPr lang="en-US" altLang="ko-KR" sz="2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                 미치는 영향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0" descr="외똘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5220580" cy="2203287"/>
          </a:xfrm>
          <a:prstGeom prst="rect">
            <a:avLst/>
          </a:prstGeom>
        </p:spPr>
      </p:pic>
      <p:pic>
        <p:nvPicPr>
          <p:cNvPr id="7" name="그림 5" descr="학교폭력 남학생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52118"/>
            <a:ext cx="2448272" cy="276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1" descr="만화 학교폭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676104"/>
            <a:ext cx="2406790" cy="2596591"/>
          </a:xfrm>
          <a:prstGeom prst="rect">
            <a:avLst/>
          </a:prstGeom>
        </p:spPr>
      </p:pic>
      <p:pic>
        <p:nvPicPr>
          <p:cNvPr id="9" name="그림 5" descr="길에서 울음.jpg"/>
          <p:cNvPicPr>
            <a:picLocks noChangeAspect="1"/>
          </p:cNvPicPr>
          <p:nvPr/>
        </p:nvPicPr>
        <p:blipFill>
          <a:blip r:embed="rId5" cstate="print"/>
          <a:srcRect l="20698" t="10067" r="11650" b="4361"/>
          <a:stretch>
            <a:fillRect/>
          </a:stretch>
        </p:blipFill>
        <p:spPr>
          <a:xfrm>
            <a:off x="6300191" y="3820119"/>
            <a:ext cx="2633445" cy="236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12" descr="주장3.jpg"/>
          <p:cNvPicPr>
            <a:picLocks noChangeAspect="1"/>
          </p:cNvPicPr>
          <p:nvPr/>
        </p:nvPicPr>
        <p:blipFill>
          <a:blip r:embed="rId6" cstate="print"/>
          <a:srcRect l="8333" t="-676" r="3125" b="29730"/>
          <a:stretch>
            <a:fillRect/>
          </a:stretch>
        </p:blipFill>
        <p:spPr>
          <a:xfrm>
            <a:off x="5857884" y="1357298"/>
            <a:ext cx="1547664" cy="201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21" descr="거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1280452"/>
            <a:ext cx="1285884" cy="203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srgbClr val="002060"/>
                </a:solidFill>
                <a:latin typeface="+mn-ea"/>
                <a:ea typeface="+mn-ea"/>
              </a:rPr>
              <a:t> 중학교 통합교육 </a:t>
            </a:r>
            <a:r>
              <a:rPr lang="en-US" altLang="ko-KR" sz="2800" b="1" dirty="0" smtClean="0">
                <a:solidFill>
                  <a:srgbClr val="002060"/>
                </a:solidFill>
                <a:latin typeface="+mn-ea"/>
                <a:ea typeface="+mn-ea"/>
              </a:rPr>
              <a:t>   </a:t>
            </a:r>
            <a:endParaRPr lang="ko-KR" altLang="en-US" sz="28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9592" y="2564904"/>
            <a:ext cx="7488832" cy="5096363"/>
            <a:chOff x="720" y="1749"/>
            <a:chExt cx="4272" cy="4285"/>
          </a:xfrm>
        </p:grpSpPr>
        <p:sp>
          <p:nvSpPr>
            <p:cNvPr id="78851" name="AutoShape 3"/>
            <p:cNvSpPr>
              <a:spLocks noChangeArrowheads="1"/>
            </p:cNvSpPr>
            <p:nvPr/>
          </p:nvSpPr>
          <p:spPr bwMode="auto">
            <a:xfrm>
              <a:off x="720" y="1749"/>
              <a:ext cx="4272" cy="4272"/>
            </a:xfrm>
            <a:custGeom>
              <a:avLst/>
              <a:gdLst>
                <a:gd name="G0" fmla="+- 200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2002"/>
                <a:gd name="G18" fmla="*/ 200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200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200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399 w 21600"/>
                <a:gd name="T15" fmla="*/ 10800 h 21600"/>
                <a:gd name="T16" fmla="*/ 10800 w 21600"/>
                <a:gd name="T17" fmla="*/ 8798 h 21600"/>
                <a:gd name="T18" fmla="*/ 17201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798" y="10800"/>
                  </a:moveTo>
                  <a:cubicBezTo>
                    <a:pt x="8798" y="9694"/>
                    <a:pt x="9694" y="8798"/>
                    <a:pt x="10800" y="8798"/>
                  </a:cubicBezTo>
                  <a:cubicBezTo>
                    <a:pt x="11905" y="8797"/>
                    <a:pt x="12801" y="9694"/>
                    <a:pt x="1280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852" name="AutoShape 4"/>
            <p:cNvSpPr>
              <a:spLocks noChangeArrowheads="1"/>
            </p:cNvSpPr>
            <p:nvPr/>
          </p:nvSpPr>
          <p:spPr bwMode="auto">
            <a:xfrm>
              <a:off x="734" y="2373"/>
              <a:ext cx="4244" cy="3661"/>
            </a:xfrm>
            <a:custGeom>
              <a:avLst/>
              <a:gdLst>
                <a:gd name="G0" fmla="+- 2002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2002"/>
                <a:gd name="G18" fmla="*/ 2002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2002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2002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399 w 21600"/>
                <a:gd name="T15" fmla="*/ 10800 h 21600"/>
                <a:gd name="T16" fmla="*/ 10800 w 21600"/>
                <a:gd name="T17" fmla="*/ 8798 h 21600"/>
                <a:gd name="T18" fmla="*/ 17201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798" y="10800"/>
                  </a:moveTo>
                  <a:cubicBezTo>
                    <a:pt x="8798" y="9694"/>
                    <a:pt x="9694" y="8798"/>
                    <a:pt x="10800" y="8798"/>
                  </a:cubicBezTo>
                  <a:cubicBezTo>
                    <a:pt x="11905" y="8797"/>
                    <a:pt x="12801" y="9694"/>
                    <a:pt x="1280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39999"/>
                  </a:schemeClr>
                </a:gs>
                <a:gs pos="50000">
                  <a:schemeClr val="bg1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39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2" name="위쪽 화살표 41"/>
          <p:cNvSpPr/>
          <p:nvPr/>
        </p:nvSpPr>
        <p:spPr>
          <a:xfrm flipV="1">
            <a:off x="4911047" y="1830160"/>
            <a:ext cx="3729837" cy="2000264"/>
          </a:xfrm>
          <a:prstGeom prst="up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위쪽 화살표 40"/>
          <p:cNvSpPr/>
          <p:nvPr/>
        </p:nvSpPr>
        <p:spPr>
          <a:xfrm>
            <a:off x="670327" y="1079026"/>
            <a:ext cx="3729837" cy="2000264"/>
          </a:xfrm>
          <a:prstGeom prst="up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99592" y="4519890"/>
            <a:ext cx="7488832" cy="2107704"/>
            <a:chOff x="837" y="3135"/>
            <a:chExt cx="4038" cy="897"/>
          </a:xfrm>
          <a:solidFill>
            <a:srgbClr val="FFC000"/>
          </a:solidFill>
        </p:grpSpPr>
        <p:sp>
          <p:nvSpPr>
            <p:cNvPr id="78854" name="AutoShape 6"/>
            <p:cNvSpPr>
              <a:spLocks noChangeArrowheads="1"/>
            </p:cNvSpPr>
            <p:nvPr/>
          </p:nvSpPr>
          <p:spPr bwMode="gray">
            <a:xfrm>
              <a:off x="837" y="3135"/>
              <a:ext cx="4038" cy="897"/>
            </a:xfrm>
            <a:prstGeom prst="roundRect">
              <a:avLst>
                <a:gd name="adj" fmla="val 7014"/>
              </a:avLst>
            </a:prstGeom>
            <a:grpFill/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8855" name="Picture 7" descr="Picture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871" y="3146"/>
              <a:ext cx="3983" cy="47"/>
            </a:xfrm>
            <a:prstGeom prst="rect">
              <a:avLst/>
            </a:prstGeom>
            <a:grpFill/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60344" y="2147392"/>
            <a:ext cx="1440160" cy="1512168"/>
            <a:chOff x="2381" y="1728"/>
            <a:chExt cx="801" cy="802"/>
          </a:xfrm>
        </p:grpSpPr>
        <p:sp>
          <p:nvSpPr>
            <p:cNvPr id="78858" name="Oval 10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solidFill>
              <a:srgbClr val="FFFFFF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25490"/>
                    <a:invGamma/>
                    <a:alpha val="39999"/>
                  </a:schemeClr>
                </a:gs>
                <a:gs pos="100000">
                  <a:schemeClr val="folHlink">
                    <a:alpha val="39999"/>
                  </a:schemeClr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8860" name="Picture 12" descr="Picture2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gray">
            <a:xfrm>
              <a:off x="2474" y="1746"/>
              <a:ext cx="614" cy="261"/>
            </a:xfrm>
            <a:prstGeom prst="rect">
              <a:avLst/>
            </a:prstGeom>
            <a:noFill/>
          </p:spPr>
        </p:pic>
        <p:pic>
          <p:nvPicPr>
            <p:cNvPr id="78861" name="Picture 13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</a:blip>
            <a:srcRect l="2757" r="5331" b="2487"/>
            <a:stretch>
              <a:fillRect/>
            </a:stretch>
          </p:blipFill>
          <p:spPr bwMode="auto">
            <a:xfrm>
              <a:off x="2453" y="2081"/>
              <a:ext cx="654" cy="449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85301" y="3041196"/>
            <a:ext cx="1368152" cy="1368152"/>
            <a:chOff x="2381" y="1728"/>
            <a:chExt cx="801" cy="802"/>
          </a:xfrm>
        </p:grpSpPr>
        <p:sp>
          <p:nvSpPr>
            <p:cNvPr id="78863" name="Oval 15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solidFill>
              <a:srgbClr val="FFFFFF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864" name="Oval 16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25490"/>
                    <a:invGamma/>
                    <a:alpha val="39999"/>
                  </a:schemeClr>
                </a:gs>
                <a:gs pos="100000">
                  <a:schemeClr val="accent1">
                    <a:alpha val="39999"/>
                  </a:schemeClr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8865" name="Picture 17" descr="Picture2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gray">
            <a:xfrm>
              <a:off x="2474" y="1746"/>
              <a:ext cx="614" cy="261"/>
            </a:xfrm>
            <a:prstGeom prst="rect">
              <a:avLst/>
            </a:prstGeom>
            <a:noFill/>
          </p:spPr>
        </p:pic>
        <p:pic>
          <p:nvPicPr>
            <p:cNvPr id="78866" name="Picture 18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</a:blip>
            <a:srcRect l="2757" r="5331" b="2487"/>
            <a:stretch>
              <a:fillRect/>
            </a:stretch>
          </p:blipFill>
          <p:spPr bwMode="auto">
            <a:xfrm>
              <a:off x="2453" y="2081"/>
              <a:ext cx="654" cy="449"/>
            </a:xfrm>
            <a:prstGeom prst="rect">
              <a:avLst/>
            </a:prstGeom>
            <a:noFill/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56637" y="2285072"/>
            <a:ext cx="1440160" cy="1512168"/>
            <a:chOff x="2381" y="1728"/>
            <a:chExt cx="801" cy="802"/>
          </a:xfrm>
        </p:grpSpPr>
        <p:sp>
          <p:nvSpPr>
            <p:cNvPr id="78868" name="Oval 20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solidFill>
              <a:srgbClr val="FFFFFF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25490"/>
                    <a:invGamma/>
                    <a:alpha val="39999"/>
                  </a:schemeClr>
                </a:gs>
                <a:gs pos="100000">
                  <a:schemeClr val="folHlink">
                    <a:alpha val="39999"/>
                  </a:schemeClr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8870" name="Picture 22" descr="Picture2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gray">
            <a:xfrm>
              <a:off x="2474" y="1746"/>
              <a:ext cx="614" cy="261"/>
            </a:xfrm>
            <a:prstGeom prst="rect">
              <a:avLst/>
            </a:prstGeom>
            <a:noFill/>
          </p:spPr>
        </p:pic>
        <p:pic>
          <p:nvPicPr>
            <p:cNvPr id="78871" name="Picture 23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</a:blip>
            <a:srcRect l="2757" r="5331" b="2487"/>
            <a:stretch>
              <a:fillRect/>
            </a:stretch>
          </p:blipFill>
          <p:spPr bwMode="auto">
            <a:xfrm>
              <a:off x="2453" y="2081"/>
              <a:ext cx="654" cy="449"/>
            </a:xfrm>
            <a:prstGeom prst="rect">
              <a:avLst/>
            </a:prstGeom>
            <a:noFill/>
          </p:spPr>
        </p:pic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652498" y="1573288"/>
            <a:ext cx="1415157" cy="1440160"/>
            <a:chOff x="2381" y="1728"/>
            <a:chExt cx="801" cy="802"/>
          </a:xfrm>
        </p:grpSpPr>
        <p:sp>
          <p:nvSpPr>
            <p:cNvPr id="78873" name="Oval 25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solidFill>
              <a:srgbClr val="FFFFFF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8874" name="Oval 26"/>
            <p:cNvSpPr>
              <a:spLocks noChangeArrowheads="1"/>
            </p:cNvSpPr>
            <p:nvPr/>
          </p:nvSpPr>
          <p:spPr bwMode="gray">
            <a:xfrm rot="76022" flipH="1">
              <a:off x="2381" y="1728"/>
              <a:ext cx="801" cy="79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25490"/>
                    <a:invGamma/>
                    <a:alpha val="39999"/>
                  </a:schemeClr>
                </a:gs>
                <a:gs pos="100000">
                  <a:schemeClr val="accent1">
                    <a:alpha val="39999"/>
                  </a:schemeClr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8875" name="Picture 27" descr="Picture2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gray">
            <a:xfrm>
              <a:off x="2474" y="1746"/>
              <a:ext cx="614" cy="261"/>
            </a:xfrm>
            <a:prstGeom prst="rect">
              <a:avLst/>
            </a:prstGeom>
            <a:noFill/>
          </p:spPr>
        </p:pic>
        <p:pic>
          <p:nvPicPr>
            <p:cNvPr id="78876" name="Picture 28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</a:blip>
            <a:srcRect l="2757" r="5331" b="2487"/>
            <a:stretch>
              <a:fillRect/>
            </a:stretch>
          </p:blipFill>
          <p:spPr bwMode="auto">
            <a:xfrm>
              <a:off x="2453" y="2081"/>
              <a:ext cx="654" cy="449"/>
            </a:xfrm>
            <a:prstGeom prst="rect">
              <a:avLst/>
            </a:prstGeom>
            <a:noFill/>
          </p:spPr>
        </p:pic>
      </p:grpSp>
      <p:sp>
        <p:nvSpPr>
          <p:cNvPr id="78880" name="Text Box 32"/>
          <p:cNvSpPr txBox="1">
            <a:spLocks noChangeArrowheads="1"/>
          </p:cNvSpPr>
          <p:nvPr/>
        </p:nvSpPr>
        <p:spPr bwMode="gray">
          <a:xfrm>
            <a:off x="2438620" y="3710002"/>
            <a:ext cx="468052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 algn="ctr" eaLnBrk="0" hangingPunct="0">
              <a:lnSpc>
                <a:spcPct val="150000"/>
              </a:lnSpc>
              <a:buFont typeface="Wingdings" pitchFamily="2" charset="2"/>
              <a:buNone/>
            </a:pPr>
            <a:endParaRPr lang="en-US" altLang="ko-KR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347663" indent="-347663" algn="ctr" eaLnBrk="0" hangingPunct="0">
              <a:buFont typeface="Wingdings" pitchFamily="2" charset="2"/>
              <a:buNone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장애학생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-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갈등해결기술에 대한  연구 부족</a:t>
            </a:r>
            <a:endParaRPr lang="en-US" altLang="ko-KR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8882" name="Rectangle 22"/>
          <p:cNvSpPr>
            <a:spLocks noChangeArrowheads="1"/>
          </p:cNvSpPr>
          <p:nvPr/>
        </p:nvSpPr>
        <p:spPr bwMode="gray">
          <a:xfrm>
            <a:off x="961377" y="2558675"/>
            <a:ext cx="1512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학교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부적응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사례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8883" name="Rectangle 22"/>
          <p:cNvSpPr>
            <a:spLocks noChangeArrowheads="1"/>
          </p:cNvSpPr>
          <p:nvPr/>
        </p:nvSpPr>
        <p:spPr bwMode="gray">
          <a:xfrm>
            <a:off x="7085301" y="3401236"/>
            <a:ext cx="1440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상황별</a:t>
            </a:r>
            <a:endParaRPr lang="en-US" altLang="ko-KR" sz="20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교수</a:t>
            </a:r>
            <a:endParaRPr lang="en-US" altLang="ko-KR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8884" name="Rectangle 22"/>
          <p:cNvSpPr>
            <a:spLocks noChangeArrowheads="1"/>
          </p:cNvSpPr>
          <p:nvPr/>
        </p:nvSpPr>
        <p:spPr bwMode="gray">
          <a:xfrm>
            <a:off x="5274215" y="2540446"/>
            <a:ext cx="13681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대인간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갈등상황 대처기술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8885" name="Rectangle 22"/>
          <p:cNvSpPr>
            <a:spLocks noChangeArrowheads="1"/>
          </p:cNvSpPr>
          <p:nvPr/>
        </p:nvSpPr>
        <p:spPr bwMode="gray">
          <a:xfrm>
            <a:off x="2771800" y="2005336"/>
            <a:ext cx="1168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특수학교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전학</a:t>
            </a:r>
            <a:endParaRPr lang="en-US" altLang="ko-KR" b="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8886" name="AutoShape 38"/>
          <p:cNvSpPr>
            <a:spLocks noChangeArrowheads="1"/>
          </p:cNvSpPr>
          <p:nvPr/>
        </p:nvSpPr>
        <p:spPr bwMode="gray">
          <a:xfrm>
            <a:off x="1071538" y="4992904"/>
            <a:ext cx="7056784" cy="1461791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95294"/>
                  <a:invGamma/>
                </a:srgb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8887" name="Rectangle 22"/>
          <p:cNvSpPr>
            <a:spLocks noChangeArrowheads="1"/>
          </p:cNvSpPr>
          <p:nvPr/>
        </p:nvSpPr>
        <p:spPr bwMode="auto">
          <a:xfrm>
            <a:off x="1071538" y="4500570"/>
            <a:ext cx="231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연구 목적</a:t>
            </a:r>
            <a:endParaRPr lang="en-US" altLang="ko-KR" sz="2400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8888" name="Rectangle 102"/>
          <p:cNvSpPr>
            <a:spLocks noChangeArrowheads="1"/>
          </p:cNvSpPr>
          <p:nvPr/>
        </p:nvSpPr>
        <p:spPr bwMode="gray">
          <a:xfrm>
            <a:off x="1043608" y="4999108"/>
            <a:ext cx="7200800" cy="1285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중학교 특수학급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지적장애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학생에게  </a:t>
            </a:r>
            <a:endParaRPr lang="en-US" altLang="ko-KR" sz="1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8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상황중심 갈등해결 프로그램 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실시</a:t>
            </a:r>
            <a:endParaRPr lang="en-US" altLang="ko-KR" sz="18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⇒</a:t>
            </a:r>
            <a:r>
              <a:rPr lang="ko-KR" altLang="en-US" sz="18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동료와의 갈등해결 기술 수행</a:t>
            </a:r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갈등해결 전략 사용에 미치는 영향</a:t>
            </a:r>
            <a:endParaRPr lang="en-US" altLang="ko-KR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8889" name="Text Box 29"/>
          <p:cNvSpPr txBox="1">
            <a:spLocks noChangeArrowheads="1"/>
          </p:cNvSpPr>
          <p:nvPr/>
        </p:nvSpPr>
        <p:spPr bwMode="auto">
          <a:xfrm>
            <a:off x="229748" y="454900"/>
            <a:ext cx="49018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3" pitchFamily="18" charset="2"/>
              <a:buNone/>
            </a:pPr>
            <a:r>
              <a:rPr lang="ko-KR" altLang="en-US" sz="2800" b="1" dirty="0">
                <a:solidFill>
                  <a:schemeClr val="tx1"/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+mj-ea"/>
                <a:ea typeface="+mj-ea"/>
              </a:rPr>
              <a:t>1. </a:t>
            </a:r>
            <a:r>
              <a:rPr lang="ko-KR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연구의 필요성 및 목적</a:t>
            </a:r>
            <a:endParaRPr lang="en-US" altLang="ko-KR" sz="2800" b="1" dirty="0">
              <a:solidFill>
                <a:schemeClr val="tx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78896" name="Rectangle 48"/>
          <p:cNvSpPr>
            <a:spLocks noChangeArrowheads="1"/>
          </p:cNvSpPr>
          <p:nvPr/>
        </p:nvSpPr>
        <p:spPr bwMode="gray">
          <a:xfrm>
            <a:off x="5497610" y="37797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서론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2" grpId="0"/>
      <p:bldP spid="78883" grpId="0"/>
      <p:bldP spid="78884" grpId="0"/>
      <p:bldP spid="788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5696" y="2737384"/>
            <a:ext cx="3502617" cy="3243673"/>
            <a:chOff x="894" y="1616"/>
            <a:chExt cx="1737" cy="1630"/>
          </a:xfrm>
        </p:grpSpPr>
        <p:sp>
          <p:nvSpPr>
            <p:cNvPr id="79878" name="AutoShape 6"/>
            <p:cNvSpPr>
              <a:spLocks noChangeAspect="1" noChangeArrowheads="1"/>
            </p:cNvSpPr>
            <p:nvPr/>
          </p:nvSpPr>
          <p:spPr bwMode="gray">
            <a:xfrm flipH="1">
              <a:off x="1740" y="1616"/>
              <a:ext cx="891" cy="1630"/>
            </a:xfrm>
            <a:prstGeom prst="moon">
              <a:avLst>
                <a:gd name="adj" fmla="val 6667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gamma/>
                    <a:shade val="85882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879" name="AutoShape 7"/>
            <p:cNvSpPr>
              <a:spLocks noChangeAspect="1" noChangeArrowheads="1"/>
            </p:cNvSpPr>
            <p:nvPr/>
          </p:nvSpPr>
          <p:spPr bwMode="gray">
            <a:xfrm>
              <a:off x="894" y="1616"/>
              <a:ext cx="891" cy="1630"/>
            </a:xfrm>
            <a:prstGeom prst="moon">
              <a:avLst>
                <a:gd name="adj" fmla="val 6667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gamma/>
                    <a:shade val="85882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880" name="Oval 8"/>
            <p:cNvSpPr>
              <a:spLocks noChangeAspect="1" noChangeArrowheads="1"/>
            </p:cNvSpPr>
            <p:nvPr/>
          </p:nvSpPr>
          <p:spPr bwMode="gray">
            <a:xfrm>
              <a:off x="959" y="1643"/>
              <a:ext cx="1609" cy="159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157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881" name="Oval 9"/>
            <p:cNvSpPr>
              <a:spLocks noChangeAspect="1" noChangeArrowheads="1"/>
            </p:cNvSpPr>
            <p:nvPr/>
          </p:nvSpPr>
          <p:spPr bwMode="gray">
            <a:xfrm>
              <a:off x="1004" y="1687"/>
              <a:ext cx="1520" cy="1514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50232" y="2665376"/>
            <a:ext cx="3456384" cy="3304874"/>
            <a:chOff x="3003" y="1616"/>
            <a:chExt cx="1737" cy="1630"/>
          </a:xfrm>
        </p:grpSpPr>
        <p:sp>
          <p:nvSpPr>
            <p:cNvPr id="79883" name="AutoShape 11"/>
            <p:cNvSpPr>
              <a:spLocks noChangeAspect="1" noChangeArrowheads="1"/>
            </p:cNvSpPr>
            <p:nvPr/>
          </p:nvSpPr>
          <p:spPr bwMode="gray">
            <a:xfrm flipH="1">
              <a:off x="3849" y="1616"/>
              <a:ext cx="891" cy="1630"/>
            </a:xfrm>
            <a:prstGeom prst="moon">
              <a:avLst>
                <a:gd name="adj" fmla="val 6667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gamma/>
                    <a:shade val="85882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884" name="AutoShape 12"/>
            <p:cNvSpPr>
              <a:spLocks noChangeAspect="1" noChangeArrowheads="1"/>
            </p:cNvSpPr>
            <p:nvPr/>
          </p:nvSpPr>
          <p:spPr bwMode="gray">
            <a:xfrm>
              <a:off x="3003" y="1616"/>
              <a:ext cx="891" cy="1630"/>
            </a:xfrm>
            <a:prstGeom prst="moon">
              <a:avLst>
                <a:gd name="adj" fmla="val 6667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gamma/>
                    <a:shade val="85882"/>
                    <a:invGamma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885" name="Oval 13"/>
            <p:cNvSpPr>
              <a:spLocks noChangeAspect="1" noChangeArrowheads="1"/>
            </p:cNvSpPr>
            <p:nvPr/>
          </p:nvSpPr>
          <p:spPr bwMode="gray">
            <a:xfrm>
              <a:off x="3068" y="1643"/>
              <a:ext cx="1609" cy="159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157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9886" name="Oval 14"/>
            <p:cNvSpPr>
              <a:spLocks noChangeAspect="1" noChangeArrowheads="1"/>
            </p:cNvSpPr>
            <p:nvPr/>
          </p:nvSpPr>
          <p:spPr bwMode="gray">
            <a:xfrm>
              <a:off x="3113" y="1687"/>
              <a:ext cx="1520" cy="1514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79889" name="Rectangle 102"/>
          <p:cNvSpPr>
            <a:spLocks noChangeArrowheads="1"/>
          </p:cNvSpPr>
          <p:nvPr/>
        </p:nvSpPr>
        <p:spPr bwMode="gray">
          <a:xfrm>
            <a:off x="971600" y="3717032"/>
            <a:ext cx="2673806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/>
              <a:t> </a:t>
            </a:r>
            <a:r>
              <a:rPr lang="en-US" altLang="ko-KR" b="1" dirty="0" smtClean="0"/>
              <a:t>1.</a:t>
            </a:r>
            <a:r>
              <a:rPr lang="en-US" altLang="ko-KR" b="1" dirty="0" smtClean="0">
                <a:solidFill>
                  <a:srgbClr val="C00000"/>
                </a:solidFill>
              </a:rPr>
              <a:t> </a:t>
            </a:r>
            <a:r>
              <a:rPr lang="ko-KR" altLang="en-US" b="1" dirty="0" smtClean="0">
                <a:solidFill>
                  <a:srgbClr val="C00000"/>
                </a:solidFill>
              </a:rPr>
              <a:t>갈등해결 기술 수행</a:t>
            </a:r>
            <a:r>
              <a:rPr lang="ko-KR" altLang="en-US" b="1" dirty="0" smtClean="0"/>
              <a:t>은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 유의미한 차이가 있는가</a:t>
            </a:r>
            <a:r>
              <a:rPr lang="en-US" altLang="ko-KR" b="1" dirty="0" smtClean="0"/>
              <a:t>?</a:t>
            </a:r>
          </a:p>
          <a:p>
            <a:pPr algn="ctr">
              <a:lnSpc>
                <a:spcPct val="150000"/>
              </a:lnSpc>
            </a:pPr>
            <a:endParaRPr lang="en-US" altLang="ko-KR" b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9890" name="Rectangle 102"/>
          <p:cNvSpPr>
            <a:spLocks noChangeArrowheads="1"/>
          </p:cNvSpPr>
          <p:nvPr/>
        </p:nvSpPr>
        <p:spPr bwMode="gray">
          <a:xfrm>
            <a:off x="5610272" y="3673488"/>
            <a:ext cx="286945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/>
              <a:t>2. </a:t>
            </a:r>
            <a:r>
              <a:rPr lang="ko-KR" altLang="en-US" b="1" dirty="0" smtClean="0">
                <a:solidFill>
                  <a:srgbClr val="C00000"/>
                </a:solidFill>
              </a:rPr>
              <a:t>갈등해결 전략 사용</a:t>
            </a:r>
            <a:r>
              <a:rPr lang="ko-KR" altLang="en-US" b="1" dirty="0" smtClean="0"/>
              <a:t>은 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유의미한 차이가 있는가</a:t>
            </a:r>
            <a:r>
              <a:rPr lang="en-US" altLang="ko-KR" b="1" dirty="0" smtClean="0"/>
              <a:t>?</a:t>
            </a:r>
            <a:endParaRPr lang="en-US" altLang="ko-KR" b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9899" name="AutoShape 27"/>
          <p:cNvSpPr>
            <a:spLocks noChangeArrowheads="1"/>
          </p:cNvSpPr>
          <p:nvPr/>
        </p:nvSpPr>
        <p:spPr bwMode="gray">
          <a:xfrm>
            <a:off x="4211960" y="4077072"/>
            <a:ext cx="554966" cy="520813"/>
          </a:xfrm>
          <a:prstGeom prst="plus">
            <a:avLst>
              <a:gd name="adj" fmla="val 36009"/>
            </a:avLst>
          </a:prstGeom>
          <a:solidFill>
            <a:srgbClr val="5F5F5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300501" y="476672"/>
            <a:ext cx="49018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3" pitchFamily="18" charset="2"/>
              <a:buNone/>
            </a:pPr>
            <a:r>
              <a:rPr lang="en-US" altLang="ko-KR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2. </a:t>
            </a:r>
            <a:r>
              <a:rPr lang="ko-KR" altLang="en-US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연구 문제</a:t>
            </a:r>
            <a:endParaRPr lang="en-US" altLang="ko-KR" sz="2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643174" y="1643050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b="1" dirty="0" smtClean="0">
                <a:solidFill>
                  <a:srgbClr val="0070C0"/>
                </a:solidFill>
              </a:rPr>
              <a:t>상황중심 갈등해결 프로그램</a:t>
            </a:r>
            <a:r>
              <a:rPr lang="ko-KR" altLang="en-US" b="1" dirty="0" smtClean="0"/>
              <a:t>에 참여한</a:t>
            </a:r>
            <a:endParaRPr lang="en-US" altLang="ko-KR" b="1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b="1" dirty="0" smtClean="0"/>
              <a:t>실험집단과 통제집단  </a:t>
            </a:r>
            <a:r>
              <a:rPr lang="ko-KR" altLang="en-US" b="1" dirty="0" err="1" smtClean="0"/>
              <a:t>지적장애</a:t>
            </a:r>
            <a:r>
              <a:rPr lang="ko-KR" altLang="en-US" b="1" dirty="0" smtClean="0"/>
              <a:t> 학생의 </a:t>
            </a:r>
            <a:endParaRPr lang="en-US" altLang="ko-KR" b="1" dirty="0" smtClean="0"/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gray">
          <a:xfrm>
            <a:off x="5497610" y="37797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Ⅰ.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서론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"/>
          <p:cNvGrpSpPr>
            <a:grpSpLocks/>
          </p:cNvGrpSpPr>
          <p:nvPr/>
        </p:nvGrpSpPr>
        <p:grpSpPr bwMode="auto">
          <a:xfrm>
            <a:off x="571472" y="5837240"/>
            <a:ext cx="8176992" cy="723904"/>
            <a:chOff x="837" y="3135"/>
            <a:chExt cx="4038" cy="897"/>
          </a:xfrm>
          <a:solidFill>
            <a:srgbClr val="FFC000"/>
          </a:solidFill>
        </p:grpSpPr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837" y="3135"/>
              <a:ext cx="4038" cy="897"/>
            </a:xfrm>
            <a:prstGeom prst="roundRect">
              <a:avLst>
                <a:gd name="adj" fmla="val 7014"/>
              </a:avLst>
            </a:prstGeom>
            <a:grpFill/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54" name="Picture 7" descr="Picture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71" y="3146"/>
              <a:ext cx="3983" cy="47"/>
            </a:xfrm>
            <a:prstGeom prst="rect">
              <a:avLst/>
            </a:prstGeom>
            <a:grpFill/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9446" y="1253202"/>
            <a:ext cx="2643206" cy="2222690"/>
            <a:chOff x="603" y="768"/>
            <a:chExt cx="1467" cy="3312"/>
          </a:xfrm>
        </p:grpSpPr>
        <p:sp>
          <p:nvSpPr>
            <p:cNvPr id="83971" name="AutoShape 3"/>
            <p:cNvSpPr>
              <a:spLocks noChangeArrowheads="1"/>
            </p:cNvSpPr>
            <p:nvPr/>
          </p:nvSpPr>
          <p:spPr bwMode="gray">
            <a:xfrm>
              <a:off x="605" y="768"/>
              <a:ext cx="1462" cy="297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solidFill>
                <a:srgbClr val="B2B2B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ko-KR" altLang="en-US"/>
            </a:p>
          </p:txBody>
        </p:sp>
        <p:sp>
          <p:nvSpPr>
            <p:cNvPr id="83972" name="Rectangle 4"/>
            <p:cNvSpPr>
              <a:spLocks noChangeArrowheads="1"/>
            </p:cNvSpPr>
            <p:nvPr/>
          </p:nvSpPr>
          <p:spPr bwMode="ltGray">
            <a:xfrm>
              <a:off x="603" y="3771"/>
              <a:ext cx="1467" cy="309"/>
            </a:xfrm>
            <a:prstGeom prst="rect">
              <a:avLst/>
            </a:prstGeom>
            <a:gradFill rotWithShape="1">
              <a:gsLst>
                <a:gs pos="0">
                  <a:srgbClr val="808080">
                    <a:alpha val="14999"/>
                  </a:srgbClr>
                </a:gs>
                <a:gs pos="100000">
                  <a:srgbClr val="808080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ko-KR" altLang="en-US"/>
            </a:p>
          </p:txBody>
        </p:sp>
      </p:grpSp>
      <p:sp>
        <p:nvSpPr>
          <p:cNvPr id="84032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247140" y="428604"/>
            <a:ext cx="53285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 3" pitchFamily="18" charset="2"/>
              <a:buNone/>
            </a:pPr>
            <a:r>
              <a:rPr lang="ko-KR" altLang="en-US" sz="2400" b="1" dirty="0">
                <a:solidFill>
                  <a:schemeClr val="tx1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연구 참여자 및 실험장소 </a:t>
            </a:r>
            <a:endParaRPr lang="en-US" altLang="ko-KR" sz="2400" b="1" dirty="0">
              <a:solidFill>
                <a:schemeClr val="tx1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ltGray">
          <a:xfrm>
            <a:off x="571472" y="6669830"/>
            <a:ext cx="8072494" cy="46652"/>
          </a:xfrm>
          <a:prstGeom prst="rect">
            <a:avLst/>
          </a:prstGeom>
          <a:gradFill rotWithShape="1">
            <a:gsLst>
              <a:gs pos="0">
                <a:srgbClr val="808080">
                  <a:alpha val="14999"/>
                </a:srgbClr>
              </a:gs>
              <a:gs pos="100000">
                <a:srgbClr val="808080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ko-KR" altLang="en-US"/>
          </a:p>
        </p:txBody>
      </p:sp>
      <p:sp>
        <p:nvSpPr>
          <p:cNvPr id="51" name="AutoShape 38"/>
          <p:cNvSpPr>
            <a:spLocks noChangeArrowheads="1"/>
          </p:cNvSpPr>
          <p:nvPr/>
        </p:nvSpPr>
        <p:spPr bwMode="gray">
          <a:xfrm>
            <a:off x="2143108" y="5929147"/>
            <a:ext cx="6461340" cy="575950"/>
          </a:xfrm>
          <a:prstGeom prst="roundRect">
            <a:avLst>
              <a:gd name="adj" fmla="val 3729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95294"/>
                  <a:invGamma/>
                </a:srgb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dirty="0" smtClean="0"/>
              <a:t>4</a:t>
            </a:r>
            <a:r>
              <a:rPr lang="ko-KR" altLang="en-US" sz="1700" dirty="0" smtClean="0"/>
              <a:t>개  중학교 </a:t>
            </a:r>
            <a:r>
              <a:rPr lang="ko-KR" altLang="en-US" sz="1700" b="1" dirty="0" smtClean="0"/>
              <a:t>특수학급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 상담실</a:t>
            </a:r>
            <a:endParaRPr lang="ko-KR" altLang="en-US" sz="1700" dirty="0"/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571472" y="6002126"/>
            <a:ext cx="1624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실험장소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>
            <a:off x="493510" y="1092086"/>
            <a:ext cx="8247860" cy="4569162"/>
            <a:chOff x="837" y="3135"/>
            <a:chExt cx="4038" cy="897"/>
          </a:xfrm>
          <a:solidFill>
            <a:srgbClr val="FFC000"/>
          </a:solidFill>
        </p:grpSpPr>
        <p:sp>
          <p:nvSpPr>
            <p:cNvPr id="57" name="AutoShape 6"/>
            <p:cNvSpPr>
              <a:spLocks noChangeArrowheads="1"/>
            </p:cNvSpPr>
            <p:nvPr/>
          </p:nvSpPr>
          <p:spPr bwMode="gray">
            <a:xfrm>
              <a:off x="837" y="3135"/>
              <a:ext cx="4038" cy="897"/>
            </a:xfrm>
            <a:prstGeom prst="roundRect">
              <a:avLst>
                <a:gd name="adj" fmla="val 7014"/>
              </a:avLst>
            </a:prstGeom>
            <a:grpFill/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58" name="Picture 7" descr="Picture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871" y="3146"/>
              <a:ext cx="3983" cy="47"/>
            </a:xfrm>
            <a:prstGeom prst="rect">
              <a:avLst/>
            </a:prstGeom>
            <a:grpFill/>
          </p:spPr>
        </p:pic>
      </p:grp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669446" y="1483014"/>
            <a:ext cx="257176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bIns="0" anchor="ctr">
            <a:spAutoFit/>
          </a:bodyPr>
          <a:lstStyle/>
          <a:p>
            <a:pPr eaLnBrk="0" hangingPunct="0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 서울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, 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경기 </a:t>
            </a:r>
            <a:endParaRPr lang="en-US" altLang="ko-KR" sz="17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marL="82550" indent="-82550" eaLnBrk="0" hangingPunct="0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 4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개 중학교 특수학급</a:t>
            </a:r>
            <a:endParaRPr lang="en-US" altLang="ko-KR" sz="17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0" hangingPunct="0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 </a:t>
            </a:r>
            <a:r>
              <a:rPr lang="ko-KR" altLang="en-US" sz="17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지적장애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학생</a:t>
            </a:r>
            <a:endParaRPr lang="en-US" altLang="ko-KR" sz="17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eaLnBrk="0" hangingPunct="0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  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24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명</a:t>
            </a:r>
            <a:endParaRPr lang="en-US" altLang="ko-KR" sz="17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45" name="Group 17"/>
          <p:cNvGrpSpPr>
            <a:grpSpLocks/>
          </p:cNvGrpSpPr>
          <p:nvPr/>
        </p:nvGrpSpPr>
        <p:grpSpPr bwMode="auto">
          <a:xfrm>
            <a:off x="4071330" y="1216837"/>
            <a:ext cx="1938338" cy="1989447"/>
            <a:chOff x="1709" y="2640"/>
            <a:chExt cx="1077" cy="1165"/>
          </a:xfrm>
        </p:grpSpPr>
        <p:sp>
          <p:nvSpPr>
            <p:cNvPr id="46" name="Rectangle 18"/>
            <p:cNvSpPr>
              <a:spLocks noChangeArrowheads="1"/>
            </p:cNvSpPr>
            <p:nvPr/>
          </p:nvSpPr>
          <p:spPr bwMode="gray">
            <a:xfrm>
              <a:off x="1709" y="2640"/>
              <a:ext cx="1077" cy="1165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gray">
            <a:xfrm>
              <a:off x="1718" y="2847"/>
              <a:ext cx="1056" cy="949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6519602" y="1216837"/>
            <a:ext cx="1938338" cy="1989447"/>
            <a:chOff x="1709" y="2640"/>
            <a:chExt cx="1077" cy="1165"/>
          </a:xfrm>
        </p:grpSpPr>
        <p:sp>
          <p:nvSpPr>
            <p:cNvPr id="49" name="Rectangle 23"/>
            <p:cNvSpPr>
              <a:spLocks noChangeArrowheads="1"/>
            </p:cNvSpPr>
            <p:nvPr/>
          </p:nvSpPr>
          <p:spPr bwMode="gray">
            <a:xfrm>
              <a:off x="1709" y="2640"/>
              <a:ext cx="1077" cy="1165"/>
            </a:xfrm>
            <a:prstGeom prst="rect">
              <a:avLst/>
            </a:prstGeom>
            <a:solidFill>
              <a:schemeClr val="accent1">
                <a:alpha val="89999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gray">
            <a:xfrm>
              <a:off x="1718" y="2847"/>
              <a:ext cx="1056" cy="949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59" name="Group 25"/>
          <p:cNvGrpSpPr>
            <a:grpSpLocks/>
          </p:cNvGrpSpPr>
          <p:nvPr/>
        </p:nvGrpSpPr>
        <p:grpSpPr bwMode="auto">
          <a:xfrm>
            <a:off x="4215346" y="1708536"/>
            <a:ext cx="576064" cy="648072"/>
            <a:chOff x="2185" y="2973"/>
            <a:chExt cx="252" cy="324"/>
          </a:xfrm>
        </p:grpSpPr>
        <p:sp>
          <p:nvSpPr>
            <p:cNvPr id="60" name="Rectangle 26"/>
            <p:cNvSpPr>
              <a:spLocks noChangeArrowheads="1"/>
            </p:cNvSpPr>
            <p:nvPr/>
          </p:nvSpPr>
          <p:spPr bwMode="gray">
            <a:xfrm>
              <a:off x="2185" y="2973"/>
              <a:ext cx="252" cy="324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80000"/>
                  </a:srgbClr>
                </a:gs>
                <a:gs pos="100000">
                  <a:srgbClr val="DDDDDD">
                    <a:gamma/>
                    <a:tint val="27059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61" name="Freeform 53"/>
            <p:cNvPicPr>
              <a:picLocks noEditPoints="1" noChangeArrowheads="1"/>
            </p:cNvPicPr>
            <p:nvPr/>
          </p:nvPicPr>
          <p:blipFill>
            <a:blip r:embed="rId4" cstate="print">
              <a:lum bright="-56000"/>
            </a:blip>
            <a:srcRect l="21375" r="19867" b="87965"/>
            <a:stretch>
              <a:fillRect/>
            </a:stretch>
          </p:blipFill>
          <p:spPr bwMode="gray">
            <a:xfrm flipH="1">
              <a:off x="2187" y="3004"/>
              <a:ext cx="247" cy="291"/>
            </a:xfrm>
            <a:prstGeom prst="rect">
              <a:avLst/>
            </a:prstGeom>
            <a:noFill/>
          </p:spPr>
        </p:pic>
      </p:grp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4215346" y="1204480"/>
            <a:ext cx="1662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실험집단</a:t>
            </a:r>
            <a:endParaRPr lang="en-US" altLang="ko-KR" sz="20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6591610" y="1204480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통제집단</a:t>
            </a:r>
            <a:endParaRPr lang="en-US" altLang="ko-KR" sz="200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gray">
          <a:xfrm>
            <a:off x="6591610" y="2348220"/>
            <a:ext cx="1872208" cy="724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5F5F5F"/>
              </a:buClr>
            </a:pPr>
            <a:r>
              <a:rPr lang="ko-KR" altLang="en-US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프로그램</a:t>
            </a:r>
            <a:endParaRPr lang="en-US" altLang="ko-KR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  <a:buClr>
                <a:srgbClr val="5F5F5F"/>
              </a:buClr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참여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X</a:t>
            </a:r>
            <a:endParaRPr lang="en-US" altLang="ko-KR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07434" y="192456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55706" y="192456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gray">
          <a:xfrm>
            <a:off x="4137454" y="2342188"/>
            <a:ext cx="1800200" cy="724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5F5F5F"/>
              </a:buClr>
            </a:pPr>
            <a:r>
              <a:rPr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Arial" charset="0"/>
              </a:rPr>
              <a:t>프로그램</a:t>
            </a:r>
            <a:endParaRPr lang="en-US" altLang="ko-KR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  <a:buClr>
                <a:srgbClr val="5F5F5F"/>
              </a:buClr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참여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o</a:t>
            </a:r>
            <a:endParaRPr lang="en-US" altLang="ko-KR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grpSp>
        <p:nvGrpSpPr>
          <p:cNvPr id="77" name="Group 25"/>
          <p:cNvGrpSpPr>
            <a:grpSpLocks/>
          </p:cNvGrpSpPr>
          <p:nvPr/>
        </p:nvGrpSpPr>
        <p:grpSpPr bwMode="auto">
          <a:xfrm flipH="1">
            <a:off x="6663618" y="1708536"/>
            <a:ext cx="576064" cy="648072"/>
            <a:chOff x="2185" y="2973"/>
            <a:chExt cx="252" cy="324"/>
          </a:xfrm>
        </p:grpSpPr>
        <p:sp>
          <p:nvSpPr>
            <p:cNvPr id="78" name="Rectangle 26"/>
            <p:cNvSpPr>
              <a:spLocks noChangeArrowheads="1"/>
            </p:cNvSpPr>
            <p:nvPr/>
          </p:nvSpPr>
          <p:spPr bwMode="gray">
            <a:xfrm>
              <a:off x="2185" y="2973"/>
              <a:ext cx="252" cy="324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80000"/>
                  </a:srgbClr>
                </a:gs>
                <a:gs pos="100000">
                  <a:srgbClr val="DDDDDD">
                    <a:gamma/>
                    <a:tint val="27059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9" name="Freeform 53"/>
            <p:cNvPicPr>
              <a:picLocks noEditPoints="1" noChangeArrowheads="1"/>
            </p:cNvPicPr>
            <p:nvPr/>
          </p:nvPicPr>
          <p:blipFill>
            <a:blip r:embed="rId4" cstate="print">
              <a:lum bright="-56000"/>
            </a:blip>
            <a:srcRect l="21375" r="19867" b="87965"/>
            <a:stretch>
              <a:fillRect/>
            </a:stretch>
          </p:blipFill>
          <p:spPr bwMode="gray">
            <a:xfrm flipH="1">
              <a:off x="2187" y="3004"/>
              <a:ext cx="247" cy="291"/>
            </a:xfrm>
            <a:prstGeom prst="rect">
              <a:avLst/>
            </a:prstGeom>
            <a:noFill/>
          </p:spPr>
        </p:pic>
      </p:grpSp>
      <p:sp>
        <p:nvSpPr>
          <p:cNvPr id="80" name="오른쪽 화살표 79"/>
          <p:cNvSpPr/>
          <p:nvPr/>
        </p:nvSpPr>
        <p:spPr>
          <a:xfrm>
            <a:off x="3445838" y="1956182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566313" y="3135333"/>
            <a:ext cx="81361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buSzPct val="90000"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                                                *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갈등해결 기술 사전검사 </a:t>
            </a:r>
            <a:r>
              <a:rPr lang="ko-KR" altLang="en-US" sz="1400" b="1" dirty="0" smtClean="0"/>
              <a:t>평균에 대한 집단간 </a:t>
            </a:r>
            <a:r>
              <a:rPr lang="en-US" altLang="ko-KR" sz="1400" b="1" i="1" dirty="0" smtClean="0"/>
              <a:t>t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검정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85" name="AutoShape 38"/>
          <p:cNvSpPr>
            <a:spLocks noChangeArrowheads="1"/>
          </p:cNvSpPr>
          <p:nvPr/>
        </p:nvSpPr>
        <p:spPr bwMode="gray">
          <a:xfrm>
            <a:off x="2071670" y="3786191"/>
            <a:ext cx="6532778" cy="1709434"/>
          </a:xfrm>
          <a:prstGeom prst="roundRect">
            <a:avLst>
              <a:gd name="adj" fmla="val 3729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95294"/>
                  <a:invGamma/>
                </a:srgb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6" name="Rectangle 22"/>
          <p:cNvSpPr>
            <a:spLocks noChangeArrowheads="1"/>
          </p:cNvSpPr>
          <p:nvPr/>
        </p:nvSpPr>
        <p:spPr bwMode="auto">
          <a:xfrm>
            <a:off x="607380" y="3969220"/>
            <a:ext cx="1624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Arial" charset="0"/>
              </a:rPr>
              <a:t> 선정 기준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59729" y="3768426"/>
            <a:ext cx="653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/>
              <a:t>1.  </a:t>
            </a:r>
            <a:r>
              <a:rPr lang="ko-KR" altLang="en-US" sz="1600" dirty="0" smtClean="0"/>
              <a:t>중학교 특수학급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지적장애</a:t>
            </a:r>
            <a:r>
              <a:rPr lang="ko-KR" altLang="en-US" sz="1600" dirty="0" smtClean="0"/>
              <a:t> 학생</a:t>
            </a:r>
            <a:endParaRPr lang="en-US" altLang="ko-KR" sz="1600" dirty="0" smtClean="0"/>
          </a:p>
          <a:p>
            <a:pPr marL="457200" indent="-4572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/>
              <a:t>2.  </a:t>
            </a:r>
            <a:r>
              <a:rPr lang="ko-KR" altLang="en-US" sz="1600" dirty="0" smtClean="0"/>
              <a:t>신체 및 감각능력 제한 없음</a:t>
            </a:r>
            <a:r>
              <a:rPr lang="en-US" altLang="ko-KR" sz="1600" dirty="0" smtClean="0"/>
              <a:t>,  </a:t>
            </a:r>
            <a:r>
              <a:rPr lang="ko-KR" altLang="en-US" sz="1600" dirty="0" smtClean="0"/>
              <a:t>간단한 의사표현</a:t>
            </a:r>
            <a:endParaRPr lang="en-US" altLang="ko-KR" sz="1600" dirty="0" smtClean="0"/>
          </a:p>
          <a:p>
            <a:pPr marL="457200" indent="-4572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/>
              <a:t>3.  </a:t>
            </a:r>
            <a:r>
              <a:rPr lang="ko-KR" altLang="en-US" sz="1600" dirty="0" smtClean="0"/>
              <a:t>학부모의 동의</a:t>
            </a:r>
            <a:endParaRPr lang="en-US" altLang="ko-KR" sz="1600" dirty="0" smtClean="0"/>
          </a:p>
          <a:p>
            <a:pPr marL="457200" indent="-4572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/>
              <a:t>4.  </a:t>
            </a:r>
            <a:r>
              <a:rPr lang="ko-KR" altLang="en-US" sz="1600" dirty="0" smtClean="0"/>
              <a:t>갈등해결 기술 교육 받은 경험  없음</a:t>
            </a:r>
            <a:endParaRPr lang="en-US" altLang="ko-KR" sz="1600" dirty="0" smtClean="0"/>
          </a:p>
          <a:p>
            <a:pPr marL="457200" indent="-45720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 smtClean="0"/>
              <a:t>5.   </a:t>
            </a:r>
            <a:r>
              <a:rPr lang="ko-KR" altLang="en-US" sz="1600" dirty="0" err="1" smtClean="0"/>
              <a:t>참석율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90% </a:t>
            </a:r>
            <a:r>
              <a:rPr lang="ko-KR" altLang="en-US" sz="1600" dirty="0" smtClean="0"/>
              <a:t>이상인 학생</a:t>
            </a:r>
            <a:endParaRPr lang="ko-KR" altLang="en-US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4664"/>
            <a:ext cx="6502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 smtClean="0">
                <a:latin typeface="+mj-ea"/>
                <a:ea typeface="+mj-ea"/>
              </a:rPr>
              <a:t>2.</a:t>
            </a:r>
            <a:r>
              <a:rPr lang="en-US" altLang="ko-KR" sz="2800" b="1" dirty="0" smtClean="0"/>
              <a:t> </a:t>
            </a:r>
            <a:r>
              <a:rPr lang="ko-KR" altLang="en-US" sz="2800" b="1" dirty="0"/>
              <a:t>독립변인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상황중심 갈등해결 </a:t>
            </a:r>
            <a:r>
              <a:rPr lang="ko-KR" altLang="en-US" sz="2000" b="1" dirty="0" smtClean="0"/>
              <a:t>프로그램</a:t>
            </a:r>
            <a:endParaRPr lang="en-US" altLang="ko-K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700808"/>
          <a:ext cx="7920880" cy="4615882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7371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단계</a:t>
                      </a:r>
                      <a:r>
                        <a:rPr lang="en-US" altLang="ko-KR" sz="1600" b="1" dirty="0"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선행 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연구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검토  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       -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갈등해결 </a:t>
                      </a:r>
                      <a:r>
                        <a:rPr lang="ko-KR" altLang="en-US" sz="1500" b="1" dirty="0" smtClean="0">
                          <a:latin typeface="+mj-ea"/>
                          <a:ea typeface="+mj-ea"/>
                        </a:rPr>
                        <a:t>프로그램 하위영역</a:t>
                      </a:r>
                      <a:r>
                        <a:rPr lang="ko-KR" altLang="en-US" sz="150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구성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갈등해결 기술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의사소통 기술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자아인식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dirty="0"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8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단계</a:t>
                      </a:r>
                      <a:r>
                        <a:rPr lang="en-US" altLang="ko-KR" sz="1600" b="1" dirty="0"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동료와의 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갈등 상황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선정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        </a:t>
                      </a:r>
                      <a:endParaRPr lang="ko-KR" altLang="en-US" sz="1600" b="1" dirty="0" smtClean="0">
                        <a:latin typeface="+mj-ea"/>
                        <a:ea typeface="+mj-ea"/>
                      </a:endParaRP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600" b="0" dirty="0" smtClean="0">
                          <a:latin typeface="+mj-ea"/>
                          <a:ea typeface="+mj-ea"/>
                        </a:rPr>
                        <a:t>     </a:t>
                      </a:r>
                      <a:r>
                        <a:rPr lang="en-US" altLang="ko-KR" sz="1600" b="0" dirty="0" smtClean="0">
                          <a:latin typeface="+mj-ea"/>
                          <a:ea typeface="+mj-ea"/>
                        </a:rPr>
                        <a:t>1) </a:t>
                      </a:r>
                      <a:r>
                        <a:rPr lang="ko-KR" altLang="en-US" sz="1600" b="0" dirty="0" smtClean="0">
                          <a:latin typeface="+mj-ea"/>
                          <a:ea typeface="+mj-ea"/>
                        </a:rPr>
                        <a:t>선행연구 분석 </a:t>
                      </a:r>
                      <a:r>
                        <a:rPr lang="en-US" altLang="ko-KR" sz="1600" b="0" dirty="0" smtClean="0"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신체공격</a:t>
                      </a: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1" baseline="0" dirty="0" smtClean="0">
                          <a:latin typeface="+mj-ea"/>
                          <a:ea typeface="+mj-ea"/>
                        </a:rPr>
                        <a:t>놀림</a:t>
                      </a:r>
                      <a:r>
                        <a:rPr lang="en-US" altLang="ko-KR" sz="1600" b="1" baseline="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1" baseline="0" dirty="0" smtClean="0">
                          <a:latin typeface="+mj-ea"/>
                          <a:ea typeface="+mj-ea"/>
                        </a:rPr>
                        <a:t>참여 제한</a:t>
                      </a:r>
                      <a:r>
                        <a:rPr lang="en-US" altLang="ko-KR" sz="1600" b="1" baseline="0" dirty="0" smtClean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600" b="1" baseline="0" dirty="0" smtClean="0">
                          <a:latin typeface="+mj-ea"/>
                          <a:ea typeface="+mj-ea"/>
                        </a:rPr>
                        <a:t>부당한 요구 상황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38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     2)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설문지 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제작 및 인터뷰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dirty="0" smtClean="0">
                          <a:latin typeface="+mj-ea"/>
                          <a:ea typeface="+mj-ea"/>
                        </a:rPr>
                        <a:t>       -</a:t>
                      </a:r>
                      <a:r>
                        <a:rPr lang="ko-KR" altLang="en-US" sz="1500" dirty="0" smtClean="0">
                          <a:latin typeface="+mj-ea"/>
                          <a:ea typeface="+mj-ea"/>
                        </a:rPr>
                        <a:t>교수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자료 선정을 위한 설문지 제작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특수학급 교사 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인 자문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dirty="0" smtClean="0">
                          <a:latin typeface="+mj-ea"/>
                          <a:ea typeface="+mj-ea"/>
                        </a:rPr>
                        <a:t>       -</a:t>
                      </a:r>
                      <a:r>
                        <a:rPr lang="ko-KR" altLang="en-US" sz="1500" dirty="0" smtClean="0">
                          <a:latin typeface="+mj-ea"/>
                          <a:ea typeface="+mj-ea"/>
                        </a:rPr>
                        <a:t>조사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및 면담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중등부 특수교사 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20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인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일반교사 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인 대상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1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dirty="0"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단계</a:t>
                      </a:r>
                      <a:r>
                        <a:rPr lang="en-US" altLang="ko-KR" sz="1600" b="1" dirty="0"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프로그램에 대한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 특수교육 </a:t>
                      </a:r>
                      <a:r>
                        <a:rPr lang="ko-KR" altLang="en-US" sz="1600" b="1" dirty="0">
                          <a:latin typeface="+mj-ea"/>
                          <a:ea typeface="+mj-ea"/>
                        </a:rPr>
                        <a:t>전문가 자문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․ </a:t>
                      </a:r>
                      <a:r>
                        <a:rPr lang="en-US" altLang="ko-KR" sz="1500" dirty="0" smtClean="0">
                          <a:latin typeface="+mj-ea"/>
                          <a:ea typeface="+mj-ea"/>
                        </a:rPr>
                        <a:t>       </a:t>
                      </a:r>
                      <a:r>
                        <a:rPr lang="ko-KR" altLang="en-US" sz="1500" dirty="0" smtClean="0">
                          <a:latin typeface="+mj-ea"/>
                          <a:ea typeface="+mj-ea"/>
                        </a:rPr>
                        <a:t>특수학급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교사 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인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특수교육전문가 </a:t>
                      </a:r>
                      <a:r>
                        <a:rPr lang="en-US" altLang="ko-KR" sz="1500" dirty="0"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500" dirty="0">
                          <a:latin typeface="+mj-ea"/>
                          <a:ea typeface="+mj-ea"/>
                        </a:rPr>
                        <a:t>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23470" y="733310"/>
            <a:ext cx="8100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altLang="ko-KR" sz="1400" b="1" dirty="0"/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프로그램  개발  절차</a:t>
            </a:r>
            <a:endParaRPr lang="ko-KR" alt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4055368" y="2505915"/>
            <a:ext cx="288032" cy="21602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Down Arrow 7"/>
          <p:cNvSpPr/>
          <p:nvPr/>
        </p:nvSpPr>
        <p:spPr>
          <a:xfrm>
            <a:off x="4214810" y="5249317"/>
            <a:ext cx="288032" cy="216024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499992" y="2420888"/>
            <a:ext cx="345638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259632" y="4725144"/>
            <a:ext cx="345638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설명선 2 12"/>
          <p:cNvSpPr/>
          <p:nvPr/>
        </p:nvSpPr>
        <p:spPr>
          <a:xfrm>
            <a:off x="6601608" y="4537584"/>
            <a:ext cx="1451046" cy="648072"/>
          </a:xfrm>
          <a:prstGeom prst="borderCallout2">
            <a:avLst>
              <a:gd name="adj1" fmla="val 15168"/>
              <a:gd name="adj2" fmla="val -1152"/>
              <a:gd name="adj3" fmla="val 18750"/>
              <a:gd name="adj4" fmla="val -16667"/>
              <a:gd name="adj5" fmla="val 48993"/>
              <a:gd name="adj6" fmla="val -3376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tx1"/>
                </a:solidFill>
              </a:rPr>
              <a:t>교수 우선순위 </a:t>
            </a:r>
            <a:endParaRPr lang="en-US" altLang="ko-KR" sz="15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500" b="1" dirty="0" smtClean="0">
                <a:solidFill>
                  <a:schemeClr val="tx1"/>
                </a:solidFill>
              </a:rPr>
              <a:t> 갈등상황 선정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14" name="설명선 2 13"/>
          <p:cNvSpPr/>
          <p:nvPr/>
        </p:nvSpPr>
        <p:spPr>
          <a:xfrm>
            <a:off x="5784696" y="5853002"/>
            <a:ext cx="2484784" cy="303914"/>
          </a:xfrm>
          <a:prstGeom prst="borderCallout2">
            <a:avLst>
              <a:gd name="adj1" fmla="val 15168"/>
              <a:gd name="adj2" fmla="val -1152"/>
              <a:gd name="adj3" fmla="val 18750"/>
              <a:gd name="adj4" fmla="val -16667"/>
              <a:gd name="adj5" fmla="val 91008"/>
              <a:gd name="adj6" fmla="val -391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tx1"/>
                </a:solidFill>
              </a:rPr>
              <a:t>구성 및 내용의 적절성 검토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972129"/>
          <a:ext cx="8496944" cy="4772412"/>
        </p:xfrm>
        <a:graphic>
          <a:graphicData uri="http://schemas.openxmlformats.org/drawingml/2006/table">
            <a:tbl>
              <a:tblPr/>
              <a:tblGrid>
                <a:gridCol w="381286"/>
                <a:gridCol w="482810"/>
                <a:gridCol w="1296144"/>
                <a:gridCol w="2736304"/>
                <a:gridCol w="3600400"/>
              </a:tblGrid>
              <a:tr h="17325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영역</a:t>
                      </a:r>
                    </a:p>
                  </a:txBody>
                  <a:tcPr marL="47323" marR="47323" marT="13084" marB="13084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내용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교수전략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34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/>
                        <a:t>갈등해결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/>
                        <a:t>기술</a:t>
                      </a:r>
                    </a:p>
                  </a:txBody>
                  <a:tcPr marL="47323" marR="47323" marT="13084" marB="13084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문제해결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전략 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/>
                        <a:t>갈등인식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갈등상황 동영상 설명하기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언어적 비언어적 내용 읽기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3. </a:t>
                      </a:r>
                      <a:r>
                        <a:rPr lang="ko-KR" altLang="en-US" sz="1200" dirty="0"/>
                        <a:t>기분 나쁜 이유 설명하기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/>
                        <a:t>․</a:t>
                      </a:r>
                      <a:r>
                        <a:rPr lang="ko-KR" altLang="en-US" sz="1200"/>
                        <a:t>내용제시</a:t>
                      </a:r>
                      <a:r>
                        <a:rPr lang="en-US" altLang="ko-KR" sz="1200"/>
                        <a:t>: </a:t>
                      </a:r>
                      <a:r>
                        <a:rPr lang="ko-KR" altLang="en-US" sz="1200"/>
                        <a:t>동영상</a:t>
                      </a:r>
                      <a:r>
                        <a:rPr lang="en-US" altLang="ko-KR" sz="1200"/>
                        <a:t>, </a:t>
                      </a:r>
                      <a:r>
                        <a:rPr lang="ko-KR" altLang="en-US" sz="1200"/>
                        <a:t>그림자료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/>
                        <a:t>․</a:t>
                      </a:r>
                      <a:r>
                        <a:rPr lang="ko-KR" altLang="en-US" sz="1200"/>
                        <a:t>내용확인</a:t>
                      </a:r>
                      <a:r>
                        <a:rPr lang="en-US" altLang="ko-KR" sz="1200"/>
                        <a:t>: </a:t>
                      </a:r>
                      <a:r>
                        <a:rPr lang="ko-KR" altLang="en-US" sz="1200"/>
                        <a:t>질의 응답 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93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/>
                        <a:t>대안선택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자신의 대안 소개하기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대안 선택의 이유 설명하기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3. </a:t>
                      </a:r>
                      <a:r>
                        <a:rPr lang="ko-KR" altLang="en-US" sz="1200" dirty="0"/>
                        <a:t>최선의 대안 판단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대안탐색</a:t>
                      </a:r>
                      <a:r>
                        <a:rPr lang="en-US" altLang="ko-KR" sz="1200" dirty="0"/>
                        <a:t>: </a:t>
                      </a:r>
                      <a:r>
                        <a:rPr lang="en-US" altLang="ko-KR" sz="1200" u="sng" dirty="0"/>
                        <a:t>wheel of choice*, </a:t>
                      </a:r>
                      <a:r>
                        <a:rPr lang="ko-KR" altLang="en-US" sz="1200" u="sng" dirty="0"/>
                        <a:t>브레인스토밍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대안선택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토의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역할극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45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/>
                        <a:t>대안평가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다른 학생의 행동 평가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나라면</a:t>
                      </a:r>
                      <a:r>
                        <a:rPr lang="en-US" altLang="ko-KR" sz="1200" dirty="0"/>
                        <a:t>~</a:t>
                      </a:r>
                      <a:r>
                        <a:rPr lang="ko-KR" altLang="en-US" sz="1200" dirty="0"/>
                        <a:t>시연 및 동료평가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3. </a:t>
                      </a:r>
                      <a:r>
                        <a:rPr lang="ko-KR" altLang="en-US" sz="1200" dirty="0"/>
                        <a:t>대안 선택 및 자기행동평가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4. </a:t>
                      </a:r>
                      <a:r>
                        <a:rPr lang="ko-KR" altLang="en-US" sz="1200" dirty="0"/>
                        <a:t>가상상황 역할극 훈련 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갈등해결 기술 직접교수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긍정적 갈등해결 전략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모델링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학생 행동 개별 평가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피드백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23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감정관리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상황별 대처법 이야기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부적절한 대안의 결과 이야기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3. </a:t>
                      </a:r>
                      <a:r>
                        <a:rPr lang="ko-KR" altLang="en-US" sz="1200" dirty="0"/>
                        <a:t>분노조절법 연습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신호등 확인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4. </a:t>
                      </a:r>
                      <a:r>
                        <a:rPr lang="ko-KR" altLang="en-US" sz="1200" dirty="0"/>
                        <a:t>개별 상담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스트레스 관리법</a:t>
                      </a:r>
                      <a:r>
                        <a:rPr lang="en-US" altLang="ko-KR" sz="1200" dirty="0"/>
                        <a:t>) </a:t>
                      </a:r>
                      <a:endParaRPr lang="ko-KR" altLang="en-US" sz="1200" dirty="0"/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상황별 대처법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개별상담</a:t>
                      </a:r>
                      <a:r>
                        <a:rPr lang="en-US" altLang="ko-KR" sz="1200" dirty="0"/>
                        <a:t>, </a:t>
                      </a:r>
                      <a:endParaRPr lang="ko-KR" altLang="en-US" sz="1200" dirty="0"/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분노</a:t>
                      </a:r>
                      <a:r>
                        <a:rPr lang="en-US" altLang="ko-KR" sz="1200" dirty="0"/>
                        <a:t>·</a:t>
                      </a:r>
                      <a:r>
                        <a:rPr lang="ko-KR" altLang="en-US" sz="1200" dirty="0"/>
                        <a:t>짜증조절법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모델링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직접교수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06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/>
                        <a:t>(</a:t>
                      </a:r>
                      <a:r>
                        <a:rPr lang="ko-KR" altLang="en-US" sz="1300"/>
                        <a:t>또래</a:t>
                      </a:r>
                      <a:r>
                        <a:rPr lang="en-US" altLang="ko-KR" sz="1300"/>
                        <a:t>)</a:t>
                      </a:r>
                      <a:r>
                        <a:rPr lang="ko-KR" altLang="en-US" sz="1300"/>
                        <a:t>중재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갈등상황의 역할행동 평가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갈등해결 대안 발표 및 평가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3. </a:t>
                      </a:r>
                      <a:r>
                        <a:rPr lang="ko-KR" altLang="en-US" sz="1200" dirty="0"/>
                        <a:t>긍정적 갈등해결 전략 연습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실제사건에서의 역할평가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역할행동에 대한 모델링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게시판</a:t>
                      </a:r>
                      <a:r>
                        <a:rPr lang="en-US" altLang="ko-KR" sz="1200" dirty="0"/>
                        <a:t>(wheel of choice)</a:t>
                      </a:r>
                      <a:endParaRPr lang="ko-KR" altLang="en-US" sz="1200" dirty="0"/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239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/>
                        <a:t>의사소통기술**</a:t>
                      </a:r>
                    </a:p>
                  </a:txBody>
                  <a:tcPr marL="47323" marR="47323" marT="13084" marB="13084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효과적인 의사소통 훈련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경청훈련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3. </a:t>
                      </a:r>
                      <a:r>
                        <a:rPr lang="ko-KR" altLang="en-US" sz="1200" dirty="0"/>
                        <a:t>비언어적 의사소통 의미 이해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4. </a:t>
                      </a:r>
                      <a:r>
                        <a:rPr lang="ko-KR" altLang="en-US" sz="1200" dirty="0"/>
                        <a:t>말하기 태도 점검</a:t>
                      </a:r>
                      <a:r>
                        <a:rPr lang="en-US" altLang="ko-KR" sz="1200" dirty="0"/>
                        <a:t>(BEST)</a:t>
                      </a:r>
                      <a:endParaRPr lang="ko-KR" altLang="en-US" sz="1200" dirty="0"/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모델링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직접교수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자기평가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동료평가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506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/>
                        <a:t>자아인식***</a:t>
                      </a:r>
                    </a:p>
                  </a:txBody>
                  <a:tcPr marL="47323" marR="47323" marT="13084" marB="13084" anchor="ctr">
                    <a:lnL>
                      <a:noFill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1. </a:t>
                      </a:r>
                      <a:r>
                        <a:rPr lang="ko-KR" altLang="en-US" sz="1200" dirty="0"/>
                        <a:t>영역별 장점 점검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2. </a:t>
                      </a:r>
                      <a:r>
                        <a:rPr lang="ko-KR" altLang="en-US" sz="1200" dirty="0"/>
                        <a:t>자신 칭찬하기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/>
                        <a:t>․</a:t>
                      </a:r>
                      <a:r>
                        <a:rPr lang="ko-KR" altLang="en-US" sz="1200" dirty="0"/>
                        <a:t>장점찾기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브레인스토밍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개별교수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소그룹 토의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동영상 촬영 및 영상분석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발표</a:t>
                      </a:r>
                    </a:p>
                  </a:txBody>
                  <a:tcPr marL="47323" marR="47323" marT="13084" marB="13084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1318" y="411634"/>
            <a:ext cx="8820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상황중심 </a:t>
            </a:r>
            <a:r>
              <a:rPr lang="ko-KR" altLang="en-US" sz="2000" b="1" dirty="0"/>
              <a:t>갈등해결 프로그램 내용 및 </a:t>
            </a:r>
            <a:r>
              <a:rPr lang="ko-KR" altLang="en-US" sz="2000" b="1" dirty="0" smtClean="0"/>
              <a:t>교수전략</a:t>
            </a:r>
            <a:endParaRPr lang="en-US" altLang="ko-K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574436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ko-KR" altLang="en-US" sz="1000" dirty="0" smtClean="0"/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000" dirty="0" smtClean="0"/>
              <a:t>* </a:t>
            </a:r>
            <a:r>
              <a:rPr lang="en-US" altLang="ko-KR" sz="1000" dirty="0" smtClean="0"/>
              <a:t>Wheel of choice: Browning, L., Davis, B., &amp; </a:t>
            </a:r>
            <a:r>
              <a:rPr lang="en-US" altLang="ko-KR" sz="1000" dirty="0" err="1" smtClean="0"/>
              <a:t>Resta</a:t>
            </a:r>
            <a:r>
              <a:rPr lang="en-US" altLang="ko-KR" sz="1000" dirty="0" smtClean="0"/>
              <a:t>, V. (2000). What Do You Mean "Think Before I Act"?: Conflict Resolution With Choices, Journal of Research in Childhood Education, 14(2), p. 233. </a:t>
            </a:r>
            <a:r>
              <a:rPr lang="ko-KR" altLang="en-US" sz="1000" dirty="0" smtClean="0"/>
              <a:t>대안의 종류를 그림으로 제시한 자료를 수정하여 사용함</a:t>
            </a:r>
            <a:r>
              <a:rPr lang="en-US" altLang="ko-KR" sz="1000" dirty="0" smtClean="0"/>
              <a:t>&lt;</a:t>
            </a:r>
            <a:r>
              <a:rPr lang="ko-KR" altLang="en-US" sz="1000" dirty="0" smtClean="0"/>
              <a:t>부록 </a:t>
            </a:r>
            <a:r>
              <a:rPr lang="en-US" altLang="ko-KR" sz="1000" dirty="0" smtClean="0"/>
              <a:t>1&gt;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 smtClean="0"/>
              <a:t>** </a:t>
            </a:r>
            <a:r>
              <a:rPr lang="ko-KR" altLang="en-US" sz="1000" dirty="0" smtClean="0"/>
              <a:t>의사소통기술 상황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요구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거절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도움요청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감정표현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은 또래 성인을 구분하지 않고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상황에 적절한 자기표현방법을 교수하고 단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상대방이 성인일 경우 존댓말과 관련 예절을 함께 소개하도록 함</a:t>
            </a:r>
            <a:r>
              <a:rPr lang="en-US" altLang="ko-KR" sz="1000" dirty="0" smtClean="0"/>
              <a:t>. 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dirty="0" smtClean="0"/>
              <a:t>*** </a:t>
            </a:r>
            <a:r>
              <a:rPr lang="ko-KR" altLang="en-US" sz="1000" dirty="0" smtClean="0"/>
              <a:t>자아인식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선행연구들에서 갈등해결 프로그램 전반에 포함해야할 내용으로 긍정적 자아인식과 관련된 활동을 제언한 것을 참고하여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연구자가 삽입함</a:t>
            </a:r>
            <a:r>
              <a:rPr lang="en-US" altLang="ko-KR" sz="1000" dirty="0" smtClean="0"/>
              <a:t>.</a:t>
            </a:r>
            <a:endParaRPr lang="en-US" altLang="ko-KR" sz="1000" dirty="0"/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gray">
          <a:xfrm>
            <a:off x="5292080" y="0"/>
            <a:ext cx="35671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tabLst>
                <a:tab pos="1774825" algn="l"/>
              </a:tabLst>
            </a:pPr>
            <a:r>
              <a:rPr lang="ko-KR" altLang="en-US" sz="2400" b="1" dirty="0">
                <a:solidFill>
                  <a:schemeClr val="bg1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Ⅱ.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연구방법</a:t>
            </a:r>
            <a:endParaRPr lang="en-US" altLang="ko-KR" sz="2400" b="1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11560" y="980728"/>
            <a:ext cx="1872208" cy="21602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67544" y="4411146"/>
            <a:ext cx="1872208" cy="15121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845</TotalTime>
  <Words>2695</Words>
  <Application>Microsoft Office PowerPoint</Application>
  <PresentationFormat>화면 슬라이드 쇼(4:3)</PresentationFormat>
  <Paragraphs>665</Paragraphs>
  <Slides>24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Urban</vt:lpstr>
      <vt:lpstr> 상황중심 갈등해결 프로그램이  중학교 특수학급 지적장애 학생의  동료와의 갈등해결 수행에 미치는 영향  </vt:lpstr>
      <vt:lpstr>목 차</vt:lpstr>
      <vt:lpstr> 상황중심  갈등해결 프로그램    </vt:lpstr>
      <vt:lpstr> 중학교 통합교육    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4. 연구 설계 및 연구 절차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상황중심 갈등해결 프로그램이  중학교 특수학급 지적장애 학생의  동료와의 갈등해결 수행에 미치는 영향</dc:title>
  <dc:creator>asus</dc:creator>
  <cp:lastModifiedBy>가정</cp:lastModifiedBy>
  <cp:revision>132</cp:revision>
  <dcterms:created xsi:type="dcterms:W3CDTF">2012-04-29T05:14:18Z</dcterms:created>
  <dcterms:modified xsi:type="dcterms:W3CDTF">2012-05-03T21:17:20Z</dcterms:modified>
</cp:coreProperties>
</file>