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133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940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154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941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7123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1395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749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289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7383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913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5333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AC0B0-B34E-4E8D-8720-24FD79A13CCA}" type="datetimeFigureOut">
              <a:rPr lang="ko-KR" altLang="en-US" smtClean="0"/>
              <a:pPr/>
              <a:t>2021-01-06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963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467544" y="3002040"/>
            <a:ext cx="8424936" cy="1651095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03473"/>
            <a:ext cx="9144000" cy="746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40210" y="116632"/>
            <a:ext cx="2603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b="1" kern="0" spc="300" dirty="0">
                <a:solidFill>
                  <a:prstClr val="black">
                    <a:lumMod val="85000"/>
                    <a:lumOff val="15000"/>
                  </a:prstClr>
                </a:solidFill>
                <a:latin typeface="이화체" pitchFamily="2" charset="-127"/>
                <a:ea typeface="이화체" pitchFamily="2" charset="-127"/>
                <a:cs typeface="+mj-cs"/>
              </a:rPr>
              <a:t>▶ </a:t>
            </a:r>
            <a:r>
              <a:rPr kumimoji="0" lang="ko-KR" altLang="en-US" sz="3600" b="1" i="0" u="none" strike="noStrike" kern="0" cap="none" spc="30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이화체" pitchFamily="2" charset="-127"/>
                <a:ea typeface="이화체" pitchFamily="2" charset="-127"/>
                <a:cs typeface="+mj-cs"/>
              </a:rPr>
              <a:t>유의사항</a:t>
            </a:r>
            <a:endParaRPr kumimoji="0" lang="ko-KR" altLang="en-US" sz="2000" b="1" i="0" u="none" strike="noStrike" kern="0" cap="none" spc="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이화체" pitchFamily="2" charset="-127"/>
              <a:ea typeface="이화체" pitchFamily="2" charset="-127"/>
            </a:endParaRPr>
          </a:p>
        </p:txBody>
      </p:sp>
      <p:sp>
        <p:nvSpPr>
          <p:cNvPr id="6" name="내용 개체 틀 6"/>
          <p:cNvSpPr txBox="1">
            <a:spLocks/>
          </p:cNvSpPr>
          <p:nvPr/>
        </p:nvSpPr>
        <p:spPr>
          <a:xfrm>
            <a:off x="323528" y="1124744"/>
            <a:ext cx="8784976" cy="453650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ts val="1700"/>
              </a:lnSpc>
              <a:buAutoNum type="arabicPeriod"/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수험번호 순서대로 면접이 진행됩니다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    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인터넷 환경이 원활하지 않은 경우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화상회의가 끊길 수 있으니 원활한 곳에서 진행하여 주십시오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None/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     대기실에서 면접 차례까지 대기하는 동안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카메라와 마이크는 끄고 계셔도 됩니다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fontAlgn="base">
              <a:lnSpc>
                <a:spcPts val="1700"/>
              </a:lnSpc>
              <a:buFont typeface="Arial" pitchFamily="34" charset="0"/>
              <a:buAutoNum type="arabicPeriod"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  <a:buFont typeface="Arial" pitchFamily="34" charset="0"/>
              <a:buAutoNum type="arabicPeriod"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2.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입장 차례가 되면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채팅창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및 음성으로 안내를 드립니다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   안내를 받은 수험생은 </a:t>
            </a:r>
            <a:r>
              <a:rPr lang="ko-KR" altLang="en-US" sz="1600" dirty="0">
                <a:solidFill>
                  <a:srgbClr val="FF0000"/>
                </a:solidFill>
                <a:latin typeface="이화체" pitchFamily="2" charset="-127"/>
                <a:ea typeface="이화체" pitchFamily="2" charset="-127"/>
              </a:rPr>
              <a:t>채팅창의 </a:t>
            </a:r>
            <a:r>
              <a:rPr lang="ko-KR" altLang="en-US" sz="1600" dirty="0" err="1">
                <a:solidFill>
                  <a:srgbClr val="FF0000"/>
                </a:solidFill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>
                <a:solidFill>
                  <a:srgbClr val="FF0000"/>
                </a:solidFill>
                <a:latin typeface="이화체" pitchFamily="2" charset="-127"/>
                <a:ea typeface="이화체" pitchFamily="2" charset="-127"/>
              </a:rPr>
              <a:t> 회의실 링크를 클릭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하여 입장해주십시오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  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3.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회의실로 입장을 누르면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, [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잠시 기다려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주십시오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회의 호스트가 곧 귀하를 들어오게</a:t>
            </a: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   할 것입니다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.]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라는 문구가 뜹니다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조금 기다리면 수락이 되니 기다려주시기 바랍니다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427"/>
            <a:ext cx="9108504" cy="13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5940153" y="497095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2021</a:t>
            </a:r>
            <a:r>
              <a:rPr lang="ko-KR" altLang="en-US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학년도 전기 수시 신입생모집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234114824" descr="EMB00003bc0023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40"/>
          <a:stretch/>
        </p:blipFill>
        <p:spPr bwMode="auto">
          <a:xfrm>
            <a:off x="622518" y="3140968"/>
            <a:ext cx="3435763" cy="136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_x234114824" descr="EMB00003bc0023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913" y="3257768"/>
            <a:ext cx="2806480" cy="587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73452" y="3900489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err="1">
                <a:latin typeface="이화체" panose="02000300000000000000" pitchFamily="2" charset="-127"/>
                <a:ea typeface="이화체" panose="02000300000000000000" pitchFamily="2" charset="-127"/>
              </a:rPr>
              <a:t>채팅창이</a:t>
            </a:r>
            <a:r>
              <a:rPr lang="ko-KR" altLang="en-US" sz="1200" dirty="0">
                <a:latin typeface="이화체" panose="02000300000000000000" pitchFamily="2" charset="-127"/>
                <a:ea typeface="이화체" panose="02000300000000000000" pitchFamily="2" charset="-127"/>
              </a:rPr>
              <a:t> 안보일 경우</a:t>
            </a:r>
            <a:endParaRPr lang="en-US" altLang="ko-KR" sz="1200" dirty="0">
              <a:latin typeface="이화체" panose="02000300000000000000" pitchFamily="2" charset="-127"/>
              <a:ea typeface="이화체" panose="02000300000000000000" pitchFamily="2" charset="-127"/>
            </a:endParaRPr>
          </a:p>
          <a:p>
            <a:r>
              <a:rPr lang="ko-KR" altLang="en-US" sz="1200" dirty="0">
                <a:latin typeface="이화체" panose="02000300000000000000" pitchFamily="2" charset="-127"/>
                <a:ea typeface="이화체" panose="02000300000000000000" pitchFamily="2" charset="-127"/>
              </a:rPr>
              <a:t>하단 </a:t>
            </a:r>
            <a:r>
              <a:rPr lang="ko-KR" altLang="en-US" sz="1200" dirty="0" err="1">
                <a:latin typeface="이화체" panose="02000300000000000000" pitchFamily="2" charset="-127"/>
                <a:ea typeface="이화체" panose="02000300000000000000" pitchFamily="2" charset="-127"/>
              </a:rPr>
              <a:t>회의메뉴의</a:t>
            </a:r>
            <a:r>
              <a:rPr lang="ko-KR" altLang="en-US" sz="1200" dirty="0">
                <a:latin typeface="이화체" panose="02000300000000000000" pitchFamily="2" charset="-127"/>
                <a:ea typeface="이화체" panose="02000300000000000000" pitchFamily="2" charset="-127"/>
              </a:rPr>
              <a:t> </a:t>
            </a:r>
            <a:r>
              <a:rPr lang="en-US" altLang="ko-KR" sz="1200" dirty="0">
                <a:latin typeface="이화체" panose="02000300000000000000" pitchFamily="2" charset="-127"/>
                <a:ea typeface="이화체" panose="02000300000000000000" pitchFamily="2" charset="-127"/>
              </a:rPr>
              <a:t>[</a:t>
            </a:r>
            <a:r>
              <a:rPr lang="ko-KR" altLang="en-US" sz="1200" dirty="0" err="1">
                <a:latin typeface="이화체" panose="02000300000000000000" pitchFamily="2" charset="-127"/>
                <a:ea typeface="이화체" panose="02000300000000000000" pitchFamily="2" charset="-127"/>
              </a:rPr>
              <a:t>더보기</a:t>
            </a:r>
            <a:r>
              <a:rPr lang="en-US" altLang="ko-KR" sz="1200" dirty="0">
                <a:latin typeface="이화체" panose="02000300000000000000" pitchFamily="2" charset="-127"/>
                <a:ea typeface="이화체" panose="02000300000000000000" pitchFamily="2" charset="-127"/>
              </a:rPr>
              <a:t>&gt;</a:t>
            </a:r>
            <a:r>
              <a:rPr lang="ko-KR" altLang="en-US" sz="1200" dirty="0">
                <a:latin typeface="이화체" panose="02000300000000000000" pitchFamily="2" charset="-127"/>
                <a:ea typeface="이화체" panose="02000300000000000000" pitchFamily="2" charset="-127"/>
              </a:rPr>
              <a:t>채팅</a:t>
            </a:r>
            <a:r>
              <a:rPr lang="en-US" altLang="ko-KR" sz="1200" dirty="0">
                <a:latin typeface="이화체" panose="02000300000000000000" pitchFamily="2" charset="-127"/>
                <a:ea typeface="이화체" panose="02000300000000000000" pitchFamily="2" charset="-127"/>
              </a:rPr>
              <a:t>]</a:t>
            </a:r>
            <a:r>
              <a:rPr lang="ko-KR" altLang="en-US" sz="1200" dirty="0">
                <a:latin typeface="이화체" panose="02000300000000000000" pitchFamily="2" charset="-127"/>
                <a:ea typeface="이화체" panose="02000300000000000000" pitchFamily="2" charset="-127"/>
              </a:rPr>
              <a:t> 클릭</a:t>
            </a:r>
          </a:p>
        </p:txBody>
      </p:sp>
    </p:spTree>
    <p:extLst>
      <p:ext uri="{BB962C8B-B14F-4D97-AF65-F5344CB8AC3E}">
        <p14:creationId xmlns:p14="http://schemas.microsoft.com/office/powerpoint/2010/main" val="123920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467544" y="1797495"/>
            <a:ext cx="8424936" cy="3363941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03473"/>
            <a:ext cx="9144000" cy="746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40210" y="116632"/>
            <a:ext cx="2603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b="1" kern="0" spc="300" dirty="0">
                <a:solidFill>
                  <a:prstClr val="black">
                    <a:lumMod val="85000"/>
                    <a:lumOff val="15000"/>
                  </a:prstClr>
                </a:solidFill>
                <a:latin typeface="이화체" pitchFamily="2" charset="-127"/>
                <a:ea typeface="이화체" pitchFamily="2" charset="-127"/>
                <a:cs typeface="+mj-cs"/>
              </a:rPr>
              <a:t>▶ </a:t>
            </a:r>
            <a:r>
              <a:rPr kumimoji="0" lang="ko-KR" altLang="en-US" sz="3600" b="1" i="0" u="none" strike="noStrike" kern="0" cap="none" spc="30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이화체" pitchFamily="2" charset="-127"/>
                <a:ea typeface="이화체" pitchFamily="2" charset="-127"/>
                <a:cs typeface="+mj-cs"/>
              </a:rPr>
              <a:t>유의사항</a:t>
            </a:r>
            <a:endParaRPr kumimoji="0" lang="ko-KR" altLang="en-US" sz="2000" b="1" i="0" u="none" strike="noStrike" kern="0" cap="none" spc="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이화체" pitchFamily="2" charset="-127"/>
              <a:ea typeface="이화체" pitchFamily="2" charset="-127"/>
            </a:endParaRPr>
          </a:p>
        </p:txBody>
      </p:sp>
      <p:sp>
        <p:nvSpPr>
          <p:cNvPr id="6" name="내용 개체 틀 6"/>
          <p:cNvSpPr txBox="1">
            <a:spLocks/>
          </p:cNvSpPr>
          <p:nvPr/>
        </p:nvSpPr>
        <p:spPr>
          <a:xfrm>
            <a:off x="323528" y="1124744"/>
            <a:ext cx="8784976" cy="58025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  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4.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입장 후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본인의 비디오와 마이크가 꺼져 있지 않은지 꼭 확인하시기 바랍니다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   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427"/>
            <a:ext cx="9108504" cy="13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5940153" y="497095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2021</a:t>
            </a:r>
            <a:r>
              <a:rPr lang="ko-KR" altLang="en-US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학년도 전기 수시 신입생모집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" name="_x223496064" descr="EMB00000c4830f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00" r="9900"/>
          <a:stretch>
            <a:fillRect/>
          </a:stretch>
        </p:blipFill>
        <p:spPr bwMode="auto">
          <a:xfrm>
            <a:off x="640266" y="2025910"/>
            <a:ext cx="2319338" cy="176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_x223496544" descr="EMB00000c4830f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" r="21022"/>
          <a:stretch>
            <a:fillRect/>
          </a:stretch>
        </p:blipFill>
        <p:spPr bwMode="auto">
          <a:xfrm>
            <a:off x="3428103" y="2019578"/>
            <a:ext cx="2822575" cy="114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9808" y="15167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3" name="_x223491184"/>
          <p:cNvSpPr>
            <a:spLocks noChangeArrowheads="1"/>
          </p:cNvSpPr>
          <p:nvPr/>
        </p:nvSpPr>
        <p:spPr bwMode="auto">
          <a:xfrm>
            <a:off x="1106569" y="2711306"/>
            <a:ext cx="1343025" cy="293687"/>
          </a:xfrm>
          <a:prstGeom prst="roundRect">
            <a:avLst>
              <a:gd name="adj" fmla="val 20000"/>
            </a:avLst>
          </a:prstGeom>
          <a:noFill/>
          <a:ln w="25146">
            <a:solidFill>
              <a:srgbClr val="C7525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_x223489824"/>
          <p:cNvSpPr>
            <a:spLocks noChangeArrowheads="1"/>
          </p:cNvSpPr>
          <p:nvPr/>
        </p:nvSpPr>
        <p:spPr bwMode="auto">
          <a:xfrm>
            <a:off x="4427984" y="2858150"/>
            <a:ext cx="1343025" cy="293688"/>
          </a:xfrm>
          <a:prstGeom prst="roundRect">
            <a:avLst>
              <a:gd name="adj" fmla="val 20000"/>
            </a:avLst>
          </a:prstGeom>
          <a:noFill/>
          <a:ln w="25146">
            <a:solidFill>
              <a:srgbClr val="C7525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19" name="_x234114824" descr="EMB00003bc0023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21" y="4143216"/>
            <a:ext cx="2438681" cy="51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_x223489824"/>
          <p:cNvSpPr>
            <a:spLocks noChangeArrowheads="1"/>
          </p:cNvSpPr>
          <p:nvPr/>
        </p:nvSpPr>
        <p:spPr bwMode="auto">
          <a:xfrm>
            <a:off x="565032" y="4137005"/>
            <a:ext cx="478576" cy="516433"/>
          </a:xfrm>
          <a:prstGeom prst="roundRect">
            <a:avLst>
              <a:gd name="adj" fmla="val 20000"/>
            </a:avLst>
          </a:prstGeom>
          <a:noFill/>
          <a:ln w="25146">
            <a:solidFill>
              <a:srgbClr val="C7525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39552" y="3815753"/>
            <a:ext cx="16274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/>
              <a:t>&lt;</a:t>
            </a:r>
            <a:r>
              <a:rPr lang="ko-KR" altLang="en-US" sz="1050" b="1" dirty="0"/>
              <a:t>휴대폰 화면</a:t>
            </a:r>
            <a:r>
              <a:rPr lang="en-US" altLang="ko-KR" sz="1050" b="1" dirty="0"/>
              <a:t>&gt;</a:t>
            </a:r>
            <a:endParaRPr lang="ko-KR" altLang="en-US" sz="105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347864" y="3356992"/>
            <a:ext cx="33123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/>
              <a:t>&lt;</a:t>
            </a:r>
            <a:r>
              <a:rPr lang="ko-KR" altLang="en-US" sz="1050" b="1" dirty="0"/>
              <a:t>컴퓨터 화면</a:t>
            </a:r>
            <a:r>
              <a:rPr lang="en-US" altLang="ko-KR" sz="1050" b="1" dirty="0"/>
              <a:t>&gt;</a:t>
            </a:r>
            <a:endParaRPr lang="ko-KR" altLang="en-US" sz="105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347864" y="4077363"/>
            <a:ext cx="52565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FF0000"/>
                </a:solidFill>
              </a:rPr>
              <a:t>* </a:t>
            </a:r>
            <a:r>
              <a:rPr lang="ko-KR" altLang="en-US" sz="1400" b="1" dirty="0">
                <a:solidFill>
                  <a:srgbClr val="FF0000"/>
                </a:solidFill>
              </a:rPr>
              <a:t>입장 시 </a:t>
            </a:r>
            <a:endParaRPr lang="en-US" altLang="ko-KR" sz="1400" b="1" dirty="0">
              <a:solidFill>
                <a:srgbClr val="FF0000"/>
              </a:solidFill>
            </a:endParaRPr>
          </a:p>
          <a:p>
            <a:r>
              <a:rPr lang="ko-KR" altLang="en-US" sz="1400" b="1" dirty="0">
                <a:solidFill>
                  <a:srgbClr val="FF0000"/>
                </a:solidFill>
              </a:rPr>
              <a:t>인터넷 오디오로 통화</a:t>
            </a:r>
            <a:r>
              <a:rPr lang="en-US" altLang="ko-KR" sz="1400" b="1" dirty="0">
                <a:solidFill>
                  <a:srgbClr val="FF0000"/>
                </a:solidFill>
              </a:rPr>
              <a:t>(</a:t>
            </a:r>
            <a:r>
              <a:rPr lang="ko-KR" altLang="en-US" sz="1400" b="1" dirty="0">
                <a:solidFill>
                  <a:srgbClr val="FF0000"/>
                </a:solidFill>
              </a:rPr>
              <a:t>휴대폰의 경우</a:t>
            </a:r>
            <a:r>
              <a:rPr lang="en-US" altLang="ko-KR" sz="1400" b="1" dirty="0">
                <a:solidFill>
                  <a:srgbClr val="FF0000"/>
                </a:solidFill>
              </a:rPr>
              <a:t>)/</a:t>
            </a:r>
            <a:r>
              <a:rPr lang="ko-KR" altLang="en-US" sz="1400" b="1" dirty="0">
                <a:solidFill>
                  <a:srgbClr val="FF0000"/>
                </a:solidFill>
              </a:rPr>
              <a:t>컴퓨터 오디오로 참가</a:t>
            </a:r>
            <a:r>
              <a:rPr lang="en-US" altLang="ko-KR" sz="1400" b="1" dirty="0">
                <a:solidFill>
                  <a:srgbClr val="FF0000"/>
                </a:solidFill>
              </a:rPr>
              <a:t>(</a:t>
            </a:r>
            <a:r>
              <a:rPr lang="ko-KR" altLang="en-US" sz="1400" b="1" dirty="0">
                <a:solidFill>
                  <a:srgbClr val="FF0000"/>
                </a:solidFill>
              </a:rPr>
              <a:t>컴퓨터의 경우</a:t>
            </a:r>
            <a:r>
              <a:rPr lang="en-US" altLang="ko-KR" sz="1400" b="1" dirty="0">
                <a:solidFill>
                  <a:srgbClr val="FF0000"/>
                </a:solidFill>
              </a:rPr>
              <a:t>) </a:t>
            </a:r>
            <a:r>
              <a:rPr lang="ko-KR" altLang="en-US" sz="1400" b="1" dirty="0">
                <a:solidFill>
                  <a:srgbClr val="FF0000"/>
                </a:solidFill>
              </a:rPr>
              <a:t>를 눌러야 스피커 및 마이크 기능이 활성화 됨</a:t>
            </a:r>
            <a:r>
              <a:rPr lang="en-US" altLang="ko-KR" sz="1400" b="1" dirty="0">
                <a:solidFill>
                  <a:srgbClr val="FF0000"/>
                </a:solidFill>
              </a:rPr>
              <a:t>!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830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03473"/>
            <a:ext cx="9144000" cy="746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40210" y="116632"/>
            <a:ext cx="2603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b="1" kern="0" spc="300" dirty="0">
                <a:solidFill>
                  <a:prstClr val="black">
                    <a:lumMod val="85000"/>
                    <a:lumOff val="15000"/>
                  </a:prstClr>
                </a:solidFill>
                <a:latin typeface="이화체" pitchFamily="2" charset="-127"/>
                <a:ea typeface="이화체" pitchFamily="2" charset="-127"/>
                <a:cs typeface="+mj-cs"/>
              </a:rPr>
              <a:t>▶ </a:t>
            </a:r>
            <a:r>
              <a:rPr kumimoji="0" lang="ko-KR" altLang="en-US" sz="3600" b="1" i="0" u="none" strike="noStrike" kern="0" cap="none" spc="30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이화체" pitchFamily="2" charset="-127"/>
                <a:ea typeface="이화체" pitchFamily="2" charset="-127"/>
                <a:cs typeface="+mj-cs"/>
              </a:rPr>
              <a:t>유의사항</a:t>
            </a:r>
            <a:endParaRPr kumimoji="0" lang="ko-KR" altLang="en-US" sz="2000" b="1" i="0" u="none" strike="noStrike" kern="0" cap="none" spc="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이화체" pitchFamily="2" charset="-127"/>
              <a:ea typeface="이화체" pitchFamily="2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427"/>
            <a:ext cx="9108504" cy="13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5940153" y="497095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2021</a:t>
            </a:r>
            <a:r>
              <a:rPr lang="ko-KR" altLang="en-US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학년도 전기 수시 신입생모집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9808" y="15167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240210" y="1711387"/>
            <a:ext cx="8508254" cy="3362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1700"/>
              </a:lnSpc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5.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면접장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입장 후 예상  면접 소요시간은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5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분입니다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 </a:t>
            </a: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6.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전형 종료 후 심사위원께 인사를 하시고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우측 상단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’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나가기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’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버튼을 눌러 퇴장하시면 됩니다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7. 1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월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7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일 </a:t>
            </a:r>
            <a:r>
              <a:rPr lang="ko-KR" altLang="en-US" sz="1600">
                <a:latin typeface="이화체" pitchFamily="2" charset="-127"/>
                <a:ea typeface="이화체" pitchFamily="2" charset="-127"/>
              </a:rPr>
              <a:t>목요일 이메일과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휴대폰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SMS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로 토요일에 사용할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면접대기실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주소 및 유의사항을 보내드릴 예정입니다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fontAlgn="base">
              <a:lnSpc>
                <a:spcPts val="1700"/>
              </a:lnSpc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확인하시고 면접 당일 날 꼭 오후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1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시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40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분까지 입실 부탁드립니다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감사합니다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 ^^</a:t>
            </a:r>
            <a:endParaRPr lang="ko-KR" altLang="en-US" sz="1600" dirty="0">
              <a:latin typeface="이화체" pitchFamily="2" charset="-127"/>
              <a:ea typeface="이화체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0774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240</Words>
  <Application>Microsoft Office PowerPoint</Application>
  <PresentationFormat>화면 슬라이드 쇼(4:3)</PresentationFormat>
  <Paragraphs>54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이화체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36</cp:revision>
  <cp:lastPrinted>2017-11-09T07:50:59Z</cp:lastPrinted>
  <dcterms:created xsi:type="dcterms:W3CDTF">2014-06-12T00:38:11Z</dcterms:created>
  <dcterms:modified xsi:type="dcterms:W3CDTF">2021-01-05T23:57:40Z</dcterms:modified>
</cp:coreProperties>
</file>